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70" r:id="rId6"/>
    <p:sldId id="265" r:id="rId7"/>
    <p:sldId id="277" r:id="rId8"/>
    <p:sldId id="278" r:id="rId9"/>
    <p:sldId id="281" r:id="rId10"/>
    <p:sldId id="282" r:id="rId11"/>
    <p:sldId id="284" r:id="rId12"/>
    <p:sldId id="285" r:id="rId13"/>
    <p:sldId id="292" r:id="rId14"/>
    <p:sldId id="297" r:id="rId15"/>
    <p:sldId id="286" r:id="rId16"/>
    <p:sldId id="301" r:id="rId17"/>
    <p:sldId id="287" r:id="rId18"/>
    <p:sldId id="291" r:id="rId19"/>
    <p:sldId id="293" r:id="rId20"/>
    <p:sldId id="294" r:id="rId21"/>
    <p:sldId id="295" r:id="rId22"/>
    <p:sldId id="296" r:id="rId23"/>
    <p:sldId id="300" r:id="rId24"/>
    <p:sldId id="303" r:id="rId25"/>
    <p:sldId id="304" r:id="rId26"/>
    <p:sldId id="305" r:id="rId27"/>
    <p:sldId id="306" r:id="rId28"/>
    <p:sldId id="308" r:id="rId29"/>
    <p:sldId id="307" r:id="rId30"/>
    <p:sldId id="309" r:id="rId31"/>
    <p:sldId id="310" r:id="rId32"/>
    <p:sldId id="311" r:id="rId33"/>
    <p:sldId id="288" r:id="rId34"/>
    <p:sldId id="313" r:id="rId35"/>
    <p:sldId id="315" r:id="rId36"/>
    <p:sldId id="314" r:id="rId37"/>
    <p:sldId id="316" r:id="rId38"/>
    <p:sldId id="318" r:id="rId39"/>
    <p:sldId id="319" r:id="rId40"/>
    <p:sldId id="321" r:id="rId41"/>
    <p:sldId id="324" r:id="rId42"/>
    <p:sldId id="327" r:id="rId43"/>
    <p:sldId id="328" r:id="rId44"/>
    <p:sldId id="325" r:id="rId45"/>
    <p:sldId id="326" r:id="rId46"/>
    <p:sldId id="289" r:id="rId47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F6A29DD9-93F6-44EA-A791-7EBB87435893}">
          <p14:sldIdLst>
            <p14:sldId id="256"/>
            <p14:sldId id="270"/>
            <p14:sldId id="265"/>
            <p14:sldId id="277"/>
            <p14:sldId id="278"/>
            <p14:sldId id="281"/>
            <p14:sldId id="282"/>
            <p14:sldId id="284"/>
            <p14:sldId id="285"/>
            <p14:sldId id="292"/>
            <p14:sldId id="297"/>
            <p14:sldId id="286"/>
            <p14:sldId id="301"/>
            <p14:sldId id="287"/>
            <p14:sldId id="291"/>
            <p14:sldId id="293"/>
            <p14:sldId id="294"/>
            <p14:sldId id="295"/>
            <p14:sldId id="296"/>
            <p14:sldId id="300"/>
            <p14:sldId id="303"/>
            <p14:sldId id="304"/>
            <p14:sldId id="305"/>
            <p14:sldId id="306"/>
            <p14:sldId id="308"/>
            <p14:sldId id="307"/>
            <p14:sldId id="309"/>
            <p14:sldId id="310"/>
            <p14:sldId id="311"/>
            <p14:sldId id="288"/>
            <p14:sldId id="313"/>
            <p14:sldId id="315"/>
            <p14:sldId id="314"/>
            <p14:sldId id="316"/>
            <p14:sldId id="318"/>
            <p14:sldId id="319"/>
            <p14:sldId id="321"/>
            <p14:sldId id="324"/>
            <p14:sldId id="327"/>
            <p14:sldId id="328"/>
            <p14:sldId id="325"/>
            <p14:sldId id="326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eu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>
      <p:cViewPr varScale="1">
        <p:scale>
          <a:sx n="82" d="100"/>
          <a:sy n="82" d="100"/>
        </p:scale>
        <p:origin x="624" y="62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85FB9A08-40BC-47B5-8130-616BDCF09507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45ACAF8E-318A-4EFE-8633-D9E72ABCE0ED}" type="slidenum">
              <a:rPr lang="fr-FR" smtClean="0"/>
              <a:pPr algn="r"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082B9BC8-1895-4EB7-B2E1-D3911C69AD0C}" type="datetime1">
              <a:rPr lang="fr-FR" smtClean="0"/>
              <a:pPr/>
              <a:t>28/03/2020</a:t>
            </a:fld>
            <a:endParaRPr lang="fr-FR" dirty="0"/>
          </a:p>
        </p:txBody>
      </p:sp>
      <p:sp>
        <p:nvSpPr>
          <p:cNvPr id="4" name="Espace réservé de l’image des diapositives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5EE2CF44-2B13-41B4-A334-1CDF534EEBBF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90063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057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705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7" name="Rectangle 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 dirty="0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786D507-64E8-452C-88FD-504298F06FCA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8B205A-4316-46B0-86BC-ED57452560D1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C00B91B-3DAE-4C30-B995-B590194C5DA2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 anchor="b">
            <a:normAutofit/>
          </a:bodyPr>
          <a:lstStyle>
            <a:lvl1pPr algn="l" rtl="0">
              <a:defRPr sz="540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l" rtl="0">
              <a:buNone/>
              <a:defRPr sz="2000"/>
            </a:lvl2pPr>
            <a:lvl3pPr marL="914400" indent="0" algn="l" rtl="0">
              <a:buNone/>
              <a:defRPr sz="1800"/>
            </a:lvl3pPr>
            <a:lvl4pPr marL="1371600" indent="0" algn="l" rtl="0">
              <a:buNone/>
              <a:defRPr sz="1600"/>
            </a:lvl4pPr>
            <a:lvl5pPr marL="1828800" indent="0" algn="l" rtl="0">
              <a:buNone/>
              <a:defRPr sz="1600"/>
            </a:lvl5pPr>
            <a:lvl6pPr marL="2286000" indent="0" algn="l" rtl="0">
              <a:buNone/>
              <a:defRPr sz="1600"/>
            </a:lvl6pPr>
            <a:lvl7pPr marL="2743200" indent="0" algn="l" rtl="0">
              <a:buNone/>
              <a:defRPr sz="1600"/>
            </a:lvl7pPr>
            <a:lvl8pPr marL="3200400" indent="0" algn="l" rtl="0">
              <a:buNone/>
              <a:defRPr sz="1600"/>
            </a:lvl8pPr>
            <a:lvl9pPr marL="3657600" indent="0" algn="l" rtl="0">
              <a:buNone/>
              <a:defRPr sz="16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70FD2A-32F4-4BD7-BD0E-A0804E4E0317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rtlCol="0" anchor="ctr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B7129C5-B29B-4712-9C87-787971A7E84A}" type="datetime1">
              <a:rPr lang="fr-FR" noProof="0" smtClean="0"/>
              <a:t>28/03/2020</a:t>
            </a:fld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0F404C3-0B35-4A1B-A532-D65218CDB48C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782DED-B810-4CBB-80A2-C71FD483C6D5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568693-9C6D-4DEC-A795-4D7F3AF7962B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sz="1600" noProof="0" dirty="0"/>
          </a:p>
        </p:txBody>
      </p:sp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rtlCol="0" anchor="b">
            <a:normAutofit/>
          </a:bodyPr>
          <a:lstStyle>
            <a:lvl1pPr algn="l" rtl="0">
              <a:defRPr sz="3400"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pour l’image 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 rtlCol="0">
            <a:normAutofit/>
          </a:bodyPr>
          <a:lstStyle>
            <a:lvl1pPr marL="0" indent="0" algn="ctr" rtl="0">
              <a:buNone/>
              <a:defRPr sz="20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 rtlCol="0"/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F74B91-4C18-44F9-8B11-D9CD31758F9F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31375A4-56A4-47D6-9801-1991572033F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Modifiez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4DB7FB06-1087-40B6-BCD9-B86957AC3173}" type="datetime1">
              <a:rPr lang="fr-FR" smtClean="0"/>
              <a:t>28/03/2020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rtl="0"/>
            <a:r>
              <a:rPr lang="fr-FR" noProof="0"/>
              <a:t>Master G2M</a:t>
            </a:r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pPr algn="r"/>
            <a:fld id="{E31375A4-56A4-47D6-9801-1991572033F7}" type="slidenum">
              <a:rPr lang="fr-FR" smtClean="0"/>
              <a:pPr algn="r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doc/quickstart.html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openlayers.org/en/latest/apidoc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erver.arcgisonline.com/arcgis/rest/services/World_Imagery/MapServer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openlayers.org/en/v3.20.1/examp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nodejs.org/en/" TargetMode="External"/><Relationship Id="rId4" Type="http://schemas.openxmlformats.org/officeDocument/2006/relationships/hyperlink" Target="http://exploringjs.com/es6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developers.arcgis.com/javascript/latest/sample-code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layers-GeoJSONLayer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layers-GeoJSONLayer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api-reference/esri-layers-GeoJSONLayer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evelopers.arcgis.com/javascript/latest/api-reference/esri-layers-GeoJSONLayer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apbox.com/help/glossary/mapbox-js/" TargetMode="External"/><Relationship Id="rId5" Type="http://schemas.openxmlformats.org/officeDocument/2006/relationships/hyperlink" Target="https://leafletjs.com/" TargetMode="External"/><Relationship Id="rId4" Type="http://schemas.openxmlformats.org/officeDocument/2006/relationships/hyperlink" Target="https://developers.arcgis.com/javascript/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evelopers.arcgis.com/javascript/latest/api-reference/esri-widgets-ScaleBar.html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evelopers.arcgis.com/javascript/latest/api-reference/esri-widgets-Legend.htm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widgets-bookmarks/index.html" TargetMode="External"/><Relationship Id="rId2" Type="http://schemas.openxmlformats.org/officeDocument/2006/relationships/hyperlink" Target="https://developers.arcgis.com/javascript/latest/sample-co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s.arcgis.com/javascript/latest/sample-code/widgets-coordinateconversion/index.html" TargetMode="External"/><Relationship Id="rId5" Type="http://schemas.openxmlformats.org/officeDocument/2006/relationships/hyperlink" Target="https://developers.arcgis.com/javascript/latest/sample-code/widgets-measurement/index.html" TargetMode="External"/><Relationship Id="rId4" Type="http://schemas.openxmlformats.org/officeDocument/2006/relationships/hyperlink" Target="https://developers.arcgis.com/javascript/latest/sample-code/widgets-print/index.html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rofessionnels.ign.fr/" TargetMode="External"/><Relationship Id="rId5" Type="http://schemas.openxmlformats.org/officeDocument/2006/relationships/hyperlink" Target="http://geoserver.org/" TargetMode="External"/><Relationship Id="rId4" Type="http://schemas.openxmlformats.org/officeDocument/2006/relationships/hyperlink" Target="https://www.data.gouv.fr/fr/organizations/openstreetmap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6000" b="1" dirty="0">
                <a:solidFill>
                  <a:schemeClr val="bg1"/>
                </a:solidFill>
              </a:rPr>
              <a:t>JavaScript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lnSpcReduction="10000"/>
          </a:bodyPr>
          <a:lstStyle/>
          <a:p>
            <a:pPr rtl="0"/>
            <a:r>
              <a:rPr lang="fr-FR" sz="2400" b="1" dirty="0"/>
              <a:t>Université Paris 8 Master G2M</a:t>
            </a:r>
          </a:p>
          <a:p>
            <a:pPr algn="r" rtl="0"/>
            <a:r>
              <a:rPr lang="fr-FR" sz="2400" b="1">
                <a:solidFill>
                  <a:schemeClr val="tx1">
                    <a:lumMod val="65000"/>
                  </a:schemeClr>
                </a:solidFill>
                <a:latin typeface="+mn-lt"/>
              </a:rPr>
              <a:t>27 </a:t>
            </a:r>
            <a:r>
              <a:rPr lang="fr-FR" sz="2400" b="1" dirty="0">
                <a:solidFill>
                  <a:schemeClr val="tx1">
                    <a:lumMod val="65000"/>
                  </a:schemeClr>
                </a:solidFill>
                <a:latin typeface="+mn-lt"/>
              </a:rPr>
              <a:t>mars 2020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Les fondamentaux de JavaScript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B7245-E8DA-47D7-A513-5CCD552619A2}"/>
              </a:ext>
            </a:extLst>
          </p:cNvPr>
          <p:cNvSpPr/>
          <p:nvPr/>
        </p:nvSpPr>
        <p:spPr>
          <a:xfrm>
            <a:off x="1524000" y="1268760"/>
            <a:ext cx="975657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</a:rPr>
              <a:t>Les classes</a:t>
            </a:r>
            <a:endParaRPr lang="fr-FR" sz="20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Ma classe JS nommée City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City {</a:t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5 propriétés de l'objet initialisées par le constructeur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nomVille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nomPays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nbreHabitants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latitude, longitude ) {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.ville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nomVille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String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.pays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nomPays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String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.habitants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nbreHabitants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Integer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.lat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latitude;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.long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longitude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Number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Instanciation d'un premier objet sans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preciser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 de paramètre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ville0 = 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City();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console.log(ville0);</a:t>
            </a: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Instanciation d'un second objet avec paramètres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ville1 = 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City(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"Marseille"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"France"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861635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43.300000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5.400000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console.log(ville1);</a:t>
            </a:r>
          </a:p>
        </p:txBody>
      </p:sp>
    </p:spTree>
    <p:extLst>
      <p:ext uri="{BB962C8B-B14F-4D97-AF65-F5344CB8AC3E}">
        <p14:creationId xmlns:p14="http://schemas.microsoft.com/office/powerpoint/2010/main" val="993883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Les fondamentaux de JavaScript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B7245-E8DA-47D7-A513-5CCD552619A2}"/>
              </a:ext>
            </a:extLst>
          </p:cNvPr>
          <p:cNvSpPr/>
          <p:nvPr/>
        </p:nvSpPr>
        <p:spPr>
          <a:xfrm>
            <a:off x="1524000" y="1268760"/>
            <a:ext cx="9756576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</a:rPr>
              <a:t>Les tableaux</a:t>
            </a:r>
            <a:endParaRPr lang="fr-FR" sz="20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Déclaration d'un tableaux JS [...]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[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1 er élément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ville0,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virgule comme séparateur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2nd élément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ville1,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3ème élément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City(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"Lille"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"France"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232741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50.6365654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3.0635282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pas de virgule car dernier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nombre d'élément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Ajouter un élément : push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monTableau.push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City(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"Rio"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"Brésil"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6320000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-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22.9110137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-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43.2093727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74805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sz="3200" b="1" dirty="0"/>
              <a:t>Les fondamentaux du JavaScript – 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RAPPEL !!!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2F63AB7-C630-4E53-A67C-36A235C40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48780"/>
            <a:ext cx="9144000" cy="4644516"/>
          </a:xfrm>
        </p:spPr>
        <p:txBody>
          <a:bodyPr>
            <a:normAutofit fontScale="85000"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2200" b="1" dirty="0">
                <a:solidFill>
                  <a:schemeClr val="bg1"/>
                </a:solidFill>
              </a:rPr>
              <a:t>Mots clés / déclarations :</a:t>
            </a:r>
          </a:p>
          <a:p>
            <a:pPr lvl="1">
              <a:lnSpc>
                <a:spcPct val="100000"/>
              </a:lnSpc>
            </a:pP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let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(es6) ou 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une variable</a:t>
            </a:r>
          </a:p>
          <a:p>
            <a:pPr lvl="1">
              <a:lnSpc>
                <a:spcPct val="100000"/>
              </a:lnSpc>
            </a:pPr>
            <a:r>
              <a:rPr lang="fr-FR" b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function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nomDeMafonction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() { </a:t>
            </a:r>
            <a:r>
              <a:rPr lang="fr-FR" sz="1500" i="1" dirty="0">
                <a:solidFill>
                  <a:srgbClr val="00B050"/>
                </a:solidFill>
                <a:latin typeface="Consolas" panose="020B0609020204030204" pitchFamily="49" charset="0"/>
              </a:rPr>
              <a:t>//instructions de la fonction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}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une fonction</a:t>
            </a:r>
          </a:p>
          <a:p>
            <a:pPr lvl="1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monObjet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{ </a:t>
            </a:r>
            <a:r>
              <a:rPr lang="fr-FR" sz="1500" i="1" dirty="0">
                <a:solidFill>
                  <a:srgbClr val="00B050"/>
                </a:solidFill>
                <a:latin typeface="Consolas" panose="020B0609020204030204" pitchFamily="49" charset="0"/>
              </a:rPr>
              <a:t>//propriétés et méthodes de l’objet</a:t>
            </a:r>
            <a:r>
              <a:rPr lang="fr-FR" sz="1500" i="1" dirty="0">
                <a:solidFill>
                  <a:srgbClr val="92D050"/>
                </a:solidFill>
                <a:latin typeface="Consolas" panose="020B0609020204030204" pitchFamily="49" charset="0"/>
              </a:rPr>
              <a:t> 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}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créer un nouvel objet</a:t>
            </a:r>
          </a:p>
          <a:p>
            <a:pPr lvl="1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monObjet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</a:t>
            </a:r>
            <a:r>
              <a:rPr lang="fr-FR" b="1" dirty="0">
                <a:solidFill>
                  <a:schemeClr val="accent3"/>
                </a:solidFill>
                <a:latin typeface="Consolas" panose="020B0609020204030204" pitchFamily="49" charset="0"/>
              </a:rPr>
              <a:t>new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nomDeMaClasse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()</a:t>
            </a:r>
            <a:r>
              <a:rPr lang="fr-FR" dirty="0">
                <a:solidFill>
                  <a:schemeClr val="accent3"/>
                </a:solidFill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instancier un objet provenant d’une classe </a:t>
            </a:r>
          </a:p>
          <a:p>
            <a:pPr lvl="1">
              <a:lnSpc>
                <a:spcPct val="100000"/>
              </a:lnSpc>
            </a:pP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Let </a:t>
            </a:r>
            <a:r>
              <a:rPr lang="fr-FR" dirty="0" err="1">
                <a:solidFill>
                  <a:schemeClr val="accent3"/>
                </a:solidFill>
                <a:latin typeface="Consolas" panose="020B0609020204030204" pitchFamily="49" charset="0"/>
              </a:rPr>
              <a:t>monTableau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 = [ </a:t>
            </a:r>
            <a:r>
              <a:rPr lang="fr-FR" sz="1500" i="1" dirty="0">
                <a:solidFill>
                  <a:srgbClr val="00B050"/>
                </a:solidFill>
                <a:latin typeface="Consolas" panose="020B0609020204030204" pitchFamily="49" charset="0"/>
              </a:rPr>
              <a:t>//éléments de mon tableau séparés d’une ‘,’ </a:t>
            </a:r>
            <a:r>
              <a:rPr lang="fr-FR" dirty="0">
                <a:solidFill>
                  <a:schemeClr val="accent3"/>
                </a:solidFill>
                <a:latin typeface="Consolas" panose="020B0609020204030204" pitchFamily="49" charset="0"/>
              </a:rPr>
              <a:t>]</a:t>
            </a:r>
            <a:r>
              <a:rPr lang="fr-FR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dirty="0">
                <a:solidFill>
                  <a:schemeClr val="bg2"/>
                </a:solidFill>
              </a:rPr>
              <a:t>: pour déclarer un tableau</a:t>
            </a:r>
          </a:p>
          <a:p>
            <a:pPr marL="365760" lvl="1" indent="0">
              <a:lnSpc>
                <a:spcPct val="100000"/>
              </a:lnSpc>
              <a:buNone/>
            </a:pPr>
            <a:endParaRPr lang="fr-FR" sz="2200" b="1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fr-FR" sz="2200" b="1" dirty="0">
                <a:solidFill>
                  <a:schemeClr val="bg1"/>
                </a:solidFill>
              </a:rPr>
              <a:t>Les objets instanciés contiennent 3 choses :</a:t>
            </a:r>
          </a:p>
          <a:p>
            <a:pPr lvl="1"/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Un constructeur</a:t>
            </a:r>
            <a:r>
              <a:rPr lang="fr-FR" dirty="0">
                <a:solidFill>
                  <a:schemeClr val="bg2"/>
                </a:solidFill>
              </a:rPr>
              <a:t> : initialise l’état initial de l’objet (</a:t>
            </a:r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new</a:t>
            </a:r>
            <a:r>
              <a:rPr lang="fr-FR" dirty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fr-FR" b="1" dirty="0">
                <a:solidFill>
                  <a:schemeClr val="bg2"/>
                </a:solidFill>
                <a:latin typeface="Consolas" panose="020B0609020204030204" pitchFamily="49" charset="0"/>
              </a:rPr>
              <a:t>Des propriétés</a:t>
            </a:r>
            <a:r>
              <a:rPr lang="fr-FR" dirty="0">
                <a:solidFill>
                  <a:schemeClr val="bg2"/>
                </a:solidFill>
              </a:rPr>
              <a:t> : clé / valeur</a:t>
            </a:r>
          </a:p>
          <a:p>
            <a:pPr lvl="1"/>
            <a:r>
              <a:rPr lang="fr-FR" b="1" dirty="0">
                <a:solidFill>
                  <a:schemeClr val="bg2"/>
                </a:solidFill>
              </a:rPr>
              <a:t>Des méthodes</a:t>
            </a:r>
            <a:r>
              <a:rPr lang="fr-FR" dirty="0">
                <a:solidFill>
                  <a:schemeClr val="bg2"/>
                </a:solidFill>
              </a:rPr>
              <a:t> : fonctions associées à l’objet</a:t>
            </a:r>
          </a:p>
          <a:p>
            <a:pPr marL="365760" lvl="1" indent="0">
              <a:buNone/>
            </a:pPr>
            <a:endParaRPr lang="fr-FR" dirty="0"/>
          </a:p>
          <a:p>
            <a:r>
              <a:rPr lang="fr-FR" sz="2200" b="1" dirty="0">
                <a:solidFill>
                  <a:schemeClr val="bg1"/>
                </a:solidFill>
              </a:rPr>
              <a:t>Les événements permettent de déclencher une fonction selon une action</a:t>
            </a:r>
          </a:p>
        </p:txBody>
      </p:sp>
    </p:spTree>
    <p:extLst>
      <p:ext uri="{BB962C8B-B14F-4D97-AF65-F5344CB8AC3E}">
        <p14:creationId xmlns:p14="http://schemas.microsoft.com/office/powerpoint/2010/main" val="1748886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sz="3100" b="1" dirty="0"/>
              <a:t>Les </a:t>
            </a:r>
            <a:r>
              <a:rPr lang="fr-FR" sz="3200" b="1" dirty="0"/>
              <a:t>fondamentaux</a:t>
            </a:r>
            <a:r>
              <a:rPr lang="fr-FR" sz="3100" b="1" dirty="0"/>
              <a:t> du JavaScript – 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Exercice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2F63AB7-C630-4E53-A67C-36A235C40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052736"/>
            <a:ext cx="9144000" cy="5400600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400" b="1" dirty="0">
                <a:solidFill>
                  <a:schemeClr val="bg1"/>
                </a:solidFill>
              </a:rPr>
              <a:t>Ajouter à la classe City une fonction qui retourne un objet X Y</a:t>
            </a:r>
          </a:p>
          <a:p>
            <a:pPr lvl="1">
              <a:spcBef>
                <a:spcPts val="600"/>
              </a:spcBef>
            </a:pPr>
            <a:r>
              <a:rPr lang="fr-FR" sz="2000" dirty="0">
                <a:solidFill>
                  <a:schemeClr val="accent3"/>
                </a:solidFill>
              </a:rPr>
              <a:t>Utiliser le mot clé </a:t>
            </a:r>
            <a:r>
              <a:rPr lang="fr-FR" sz="2200" b="1" dirty="0">
                <a:solidFill>
                  <a:schemeClr val="accent3"/>
                </a:solidFill>
              </a:rPr>
              <a:t>return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dirty="0">
                <a:solidFill>
                  <a:srgbClr val="008000"/>
                </a:solidFill>
                <a:latin typeface="Consolas" panose="020B0609020204030204" pitchFamily="49" charset="0"/>
              </a:rPr>
              <a:t>	// Fonction dédiée à un objet instance de City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maFonctionCity()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		</a:t>
            </a:r>
            <a:r>
              <a:rPr lang="fr-FR" dirty="0">
                <a:solidFill>
                  <a:srgbClr val="008000"/>
                </a:solidFill>
                <a:latin typeface="Consolas" panose="020B0609020204030204" pitchFamily="49" charset="0"/>
              </a:rPr>
              <a:t>// instruction de ma fonction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 		</a:t>
            </a:r>
            <a:r>
              <a:rPr lang="fr-FR" dirty="0">
                <a:solidFill>
                  <a:srgbClr val="008000"/>
                </a:solidFill>
                <a:latin typeface="Consolas" panose="020B0609020204030204" pitchFamily="49" charset="0"/>
              </a:rPr>
              <a:t>// retourne un objet X Y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lvl="1">
              <a:spcBef>
                <a:spcPts val="600"/>
              </a:spcBef>
            </a:pPr>
            <a:r>
              <a:rPr lang="fr-FR" sz="2100" dirty="0">
                <a:solidFill>
                  <a:schemeClr val="accent3"/>
                </a:solidFill>
              </a:rPr>
              <a:t>Nommer cette fonction </a:t>
            </a:r>
            <a:r>
              <a:rPr lang="fr-FR" sz="2100" b="1" dirty="0" err="1">
                <a:solidFill>
                  <a:schemeClr val="accent3"/>
                </a:solidFill>
              </a:rPr>
              <a:t>getCoordinates</a:t>
            </a:r>
            <a:endParaRPr lang="fr-FR" sz="2100" b="1" dirty="0">
              <a:solidFill>
                <a:schemeClr val="accent3"/>
              </a:solidFill>
            </a:endParaRPr>
          </a:p>
          <a:p>
            <a:pPr marL="365760" lvl="1" indent="0">
              <a:spcBef>
                <a:spcPts val="600"/>
              </a:spcBef>
              <a:buNone/>
            </a:pPr>
            <a:endParaRPr lang="fr-FR" sz="1300" b="1" dirty="0">
              <a:solidFill>
                <a:schemeClr val="bg1"/>
              </a:solidFill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fr-FR" sz="2400" b="1" dirty="0">
                <a:solidFill>
                  <a:schemeClr val="bg1"/>
                </a:solidFill>
              </a:rPr>
              <a:t>Parcourir les éléments du tableaux contenant les objets instances de City </a:t>
            </a:r>
            <a:r>
              <a:rPr lang="fr-FR" sz="2200" b="1" dirty="0">
                <a:solidFill>
                  <a:schemeClr val="bg1"/>
                </a:solidFill>
              </a:rPr>
              <a:t> </a:t>
            </a:r>
            <a:endParaRPr lang="fr-FR" b="1" dirty="0">
              <a:solidFill>
                <a:schemeClr val="bg1"/>
              </a:solidFill>
            </a:endParaRPr>
          </a:p>
          <a:p>
            <a:pPr lvl="1">
              <a:spcBef>
                <a:spcPts val="600"/>
              </a:spcBef>
            </a:pPr>
            <a:r>
              <a:rPr lang="fr-FR" sz="2100" dirty="0">
                <a:solidFill>
                  <a:schemeClr val="accent3"/>
                </a:solidFill>
              </a:rPr>
              <a:t>Utiliser une boucle </a:t>
            </a:r>
            <a:r>
              <a:rPr lang="fr-FR" sz="2100" b="1" dirty="0" err="1">
                <a:solidFill>
                  <a:schemeClr val="accent3"/>
                </a:solidFill>
              </a:rPr>
              <a:t>while</a:t>
            </a:r>
            <a:endParaRPr lang="fr-FR" sz="2100" dirty="0">
              <a:solidFill>
                <a:schemeClr val="accent3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 index = </a:t>
            </a:r>
            <a:r>
              <a:rPr lang="fr-FR" sz="2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fr-FR" sz="2100" dirty="0">
                <a:solidFill>
                  <a:srgbClr val="008000"/>
                </a:solidFill>
                <a:latin typeface="Consolas" panose="020B0609020204030204" pitchFamily="49" charset="0"/>
              </a:rPr>
              <a:t>// index du tableau</a:t>
            </a:r>
            <a:endParaRPr lang="fr-FR" sz="2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fr-FR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 (index &lt; </a:t>
            </a:r>
            <a:r>
              <a:rPr lang="fr-FR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monTableau.length</a:t>
            </a: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) { </a:t>
            </a:r>
            <a:r>
              <a:rPr lang="fr-FR" sz="2100" dirty="0">
                <a:solidFill>
                  <a:srgbClr val="008000"/>
                </a:solidFill>
                <a:latin typeface="Consolas" panose="020B0609020204030204" pitchFamily="49" charset="0"/>
              </a:rPr>
              <a:t>// Boucle sur tous les éléments du tableau</a:t>
            </a:r>
            <a:endParaRPr lang="fr-FR" sz="2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  		console.log(</a:t>
            </a:r>
            <a:r>
              <a:rPr lang="fr-FR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</a:t>
            </a: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[index]) </a:t>
            </a:r>
            <a:r>
              <a:rPr lang="fr-FR" sz="2100" dirty="0">
                <a:solidFill>
                  <a:srgbClr val="008000"/>
                </a:solidFill>
                <a:latin typeface="Consolas" panose="020B0609020204030204" pitchFamily="49" charset="0"/>
              </a:rPr>
              <a:t>// Elément du tableau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 compléter ici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		index++; </a:t>
            </a:r>
            <a:r>
              <a:rPr lang="fr-FR" sz="2100" dirty="0">
                <a:solidFill>
                  <a:srgbClr val="008000"/>
                </a:solidFill>
                <a:latin typeface="Consolas" panose="020B0609020204030204" pitchFamily="49" charset="0"/>
              </a:rPr>
              <a:t>// Incrémentation de l’index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	}</a:t>
            </a:r>
          </a:p>
          <a:p>
            <a:pPr marL="0" indent="0">
              <a:spcBef>
                <a:spcPts val="600"/>
              </a:spcBef>
              <a:buNone/>
            </a:pPr>
            <a:endParaRPr lang="fr-FR" sz="1300" b="1" dirty="0">
              <a:solidFill>
                <a:schemeClr val="bg1"/>
              </a:solidFill>
            </a:endParaRPr>
          </a:p>
          <a:p>
            <a:pPr marL="457200" indent="-457200">
              <a:spcBef>
                <a:spcPts val="600"/>
              </a:spcBef>
              <a:buFont typeface="+mj-lt"/>
              <a:buAutoNum type="arabicPeriod" startAt="2"/>
            </a:pPr>
            <a:r>
              <a:rPr lang="fr-FR" sz="2400" b="1" dirty="0">
                <a:solidFill>
                  <a:schemeClr val="bg1"/>
                </a:solidFill>
              </a:rPr>
              <a:t>Retourner dans la console les résultats sous la forme suivante</a:t>
            </a:r>
          </a:p>
          <a:p>
            <a:pPr marL="1005840" lvl="3" indent="0">
              <a:spcBef>
                <a:spcPts val="600"/>
              </a:spcBef>
              <a:buNone/>
            </a:pPr>
            <a:r>
              <a:rPr lang="fr-FR" sz="1900" dirty="0">
                <a:solidFill>
                  <a:schemeClr val="bg1"/>
                </a:solidFill>
              </a:rPr>
              <a:t>Marseille ::: x:5.4 y:43.3</a:t>
            </a:r>
          </a:p>
          <a:p>
            <a:pPr marL="1005840" lvl="3" indent="0">
              <a:spcBef>
                <a:spcPts val="600"/>
              </a:spcBef>
              <a:buNone/>
            </a:pPr>
            <a:r>
              <a:rPr lang="fr-FR" sz="1900" dirty="0">
                <a:solidFill>
                  <a:schemeClr val="bg1"/>
                </a:solidFill>
              </a:rPr>
              <a:t>Lille ::: x:3.0635282 y:50.6365654</a:t>
            </a:r>
          </a:p>
          <a:p>
            <a:pPr marL="1005840" lvl="3" indent="0">
              <a:spcBef>
                <a:spcPts val="600"/>
              </a:spcBef>
              <a:buNone/>
            </a:pPr>
            <a:r>
              <a:rPr lang="fr-FR" sz="1900" dirty="0">
                <a:solidFill>
                  <a:schemeClr val="bg1"/>
                </a:solidFill>
              </a:rPr>
              <a:t>Rio ::: x:-43.2093727 y:-22.9110137</a:t>
            </a:r>
          </a:p>
          <a:p>
            <a:pPr lvl="1">
              <a:spcBef>
                <a:spcPts val="600"/>
              </a:spcBef>
            </a:pPr>
            <a:r>
              <a:rPr lang="fr-FR" sz="2200" dirty="0">
                <a:solidFill>
                  <a:schemeClr val="accent3"/>
                </a:solidFill>
              </a:rPr>
              <a:t>Exploiter la fonction </a:t>
            </a:r>
            <a:r>
              <a:rPr lang="fr-FR" sz="2200" b="1" dirty="0" err="1">
                <a:solidFill>
                  <a:schemeClr val="accent3"/>
                </a:solidFill>
              </a:rPr>
              <a:t>getCoordinates</a:t>
            </a:r>
            <a:r>
              <a:rPr lang="fr-FR" sz="2200" b="1" dirty="0">
                <a:solidFill>
                  <a:schemeClr val="accent3"/>
                </a:solidFill>
              </a:rPr>
              <a:t>()</a:t>
            </a:r>
          </a:p>
          <a:p>
            <a:pPr lvl="1">
              <a:spcBef>
                <a:spcPts val="600"/>
              </a:spcBef>
            </a:pPr>
            <a:r>
              <a:rPr lang="fr-FR" sz="2100" dirty="0">
                <a:solidFill>
                  <a:schemeClr val="accent3"/>
                </a:solidFill>
              </a:rPr>
              <a:t>Exclure les villes </a:t>
            </a:r>
            <a:r>
              <a:rPr lang="fr-FR" sz="2100" b="1" dirty="0" err="1">
                <a:solidFill>
                  <a:schemeClr val="accent3"/>
                </a:solidFill>
              </a:rPr>
              <a:t>undefined</a:t>
            </a:r>
            <a:endParaRPr lang="fr-FR" sz="2100" b="1" dirty="0">
              <a:solidFill>
                <a:schemeClr val="accent3"/>
              </a:solidFill>
            </a:endParaRPr>
          </a:p>
          <a:p>
            <a:pPr lvl="1">
              <a:spcBef>
                <a:spcPts val="600"/>
              </a:spcBef>
            </a:pPr>
            <a:r>
              <a:rPr lang="fr-FR" sz="2100" dirty="0">
                <a:solidFill>
                  <a:schemeClr val="accent3"/>
                </a:solidFill>
              </a:rPr>
              <a:t>Gérer les erreurs : utiliser </a:t>
            </a:r>
            <a:r>
              <a:rPr lang="fr-FR" sz="2100" b="1" dirty="0" err="1">
                <a:solidFill>
                  <a:schemeClr val="accent3"/>
                </a:solidFill>
              </a:rPr>
              <a:t>try</a:t>
            </a:r>
            <a:r>
              <a:rPr lang="fr-FR" sz="2100" b="1" dirty="0">
                <a:solidFill>
                  <a:schemeClr val="accent3"/>
                </a:solidFill>
              </a:rPr>
              <a:t> catch </a:t>
            </a:r>
            <a:r>
              <a:rPr lang="fr-FR" sz="2100" dirty="0">
                <a:solidFill>
                  <a:schemeClr val="accent3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91708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b="1" dirty="0">
                <a:solidFill>
                  <a:schemeClr val="bg1"/>
                </a:solidFill>
              </a:rPr>
              <a:t>Initiation à </a:t>
            </a:r>
            <a:r>
              <a:rPr lang="fr-FR" b="1" dirty="0" err="1">
                <a:solidFill>
                  <a:schemeClr val="bg1"/>
                </a:solidFill>
              </a:rPr>
              <a:t>OpenLayers</a:t>
            </a:r>
            <a:endParaRPr lang="fr-FR" b="1" dirty="0">
              <a:solidFill>
                <a:schemeClr val="bg1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2400" b="1" dirty="0"/>
              <a:t>Nouvelle carte </a:t>
            </a:r>
            <a:r>
              <a:rPr lang="fr-FR" sz="2400" b="1" dirty="0" err="1">
                <a:solidFill>
                  <a:schemeClr val="tx1">
                    <a:lumMod val="65000"/>
                  </a:schemeClr>
                </a:solidFill>
              </a:rPr>
              <a:t>ol.Map</a:t>
            </a:r>
            <a:endParaRPr lang="fr-FR" sz="2400" b="1" dirty="0">
              <a:solidFill>
                <a:schemeClr val="tx1">
                  <a:lumMod val="65000"/>
                </a:schemeClr>
              </a:solidFill>
            </a:endParaRPr>
          </a:p>
          <a:p>
            <a:pPr rtl="0"/>
            <a:r>
              <a:rPr lang="fr-FR" sz="2400" b="1" dirty="0"/>
              <a:t>Ajouter des éléments à la carte </a:t>
            </a:r>
            <a:r>
              <a:rPr lang="fr-FR" sz="2400" b="1" dirty="0" err="1">
                <a:solidFill>
                  <a:schemeClr val="tx1">
                    <a:lumMod val="65000"/>
                  </a:schemeClr>
                </a:solidFill>
              </a:rPr>
              <a:t>ol.control</a:t>
            </a:r>
            <a:endParaRPr lang="fr-FR" sz="2400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fr-FR" sz="2400" b="1" dirty="0"/>
              <a:t>Ajouter des couches à la carte </a:t>
            </a:r>
            <a:r>
              <a:rPr lang="fr-FR" sz="2400" b="1" dirty="0" err="1">
                <a:solidFill>
                  <a:schemeClr val="tx1">
                    <a:lumMod val="65000"/>
                  </a:schemeClr>
                </a:solidFill>
              </a:rPr>
              <a:t>ol.layer</a:t>
            </a:r>
            <a:endParaRPr lang="fr-FR" sz="2400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fr-FR" sz="2400" b="1" dirty="0"/>
              <a:t>Afficher une popup </a:t>
            </a:r>
            <a:r>
              <a:rPr lang="fr-FR" sz="2400" b="1" dirty="0" err="1">
                <a:solidFill>
                  <a:schemeClr val="tx1">
                    <a:lumMod val="65000"/>
                  </a:schemeClr>
                </a:solidFill>
              </a:rPr>
              <a:t>ol.Overlay</a:t>
            </a:r>
            <a:endParaRPr lang="fr-FR" sz="2400" b="1" dirty="0">
              <a:solidFill>
                <a:schemeClr val="tx1">
                  <a:lumMod val="65000"/>
                </a:schemeClr>
              </a:solidFill>
            </a:endParaRPr>
          </a:p>
          <a:p>
            <a:pPr rtl="0"/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632311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Nouvelle carte </a:t>
            </a:r>
            <a:r>
              <a:rPr lang="fr-FR" dirty="0" err="1">
                <a:solidFill>
                  <a:schemeClr val="tx1">
                    <a:lumMod val="65000"/>
                  </a:schemeClr>
                </a:solidFill>
              </a:rPr>
              <a:t>ol.Map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2F63AB7-C630-4E53-A67C-36A235C40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48780"/>
            <a:ext cx="9144000" cy="464451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sz="2200" b="1" dirty="0">
                <a:solidFill>
                  <a:schemeClr val="bg1"/>
                </a:solidFill>
              </a:rPr>
              <a:t>Se rendre sur le site d’OpenLayers - </a:t>
            </a:r>
            <a:r>
              <a:rPr lang="fr-FR" sz="2200" i="1" dirty="0">
                <a:hlinkClick r:id="rId2"/>
              </a:rPr>
              <a:t>https://openlayers.org/</a:t>
            </a:r>
            <a:endParaRPr lang="fr-FR" sz="2200" i="1" dirty="0"/>
          </a:p>
          <a:p>
            <a:pPr lvl="1"/>
            <a:r>
              <a:rPr lang="fr-FR" dirty="0">
                <a:solidFill>
                  <a:schemeClr val="bg1"/>
                </a:solidFill>
              </a:rPr>
              <a:t>Go </a:t>
            </a:r>
            <a:r>
              <a:rPr lang="fr-FR" b="1" dirty="0">
                <a:solidFill>
                  <a:schemeClr val="bg1"/>
                </a:solidFill>
                <a:hlinkClick r:id="rId3"/>
              </a:rPr>
              <a:t>QuickStart!</a:t>
            </a:r>
            <a:endParaRPr lang="fr-FR" b="1" dirty="0">
              <a:solidFill>
                <a:schemeClr val="bg1"/>
              </a:solidFill>
            </a:endParaRP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Copier le code HTML dans votre page « index.html » - Sauvegarder ! </a:t>
            </a:r>
            <a:r>
              <a:rPr lang="fr-FR" b="1" dirty="0">
                <a:solidFill>
                  <a:schemeClr val="bg1"/>
                </a:solidFill>
              </a:rPr>
              <a:t>CTRL + S</a:t>
            </a:r>
            <a:r>
              <a:rPr lang="fr-FR" dirty="0">
                <a:solidFill>
                  <a:schemeClr val="bg1"/>
                </a:solidFill>
              </a:rPr>
              <a:t> puis ouvrir la page web dans un navigateur</a:t>
            </a:r>
          </a:p>
          <a:p>
            <a:pPr lvl="2"/>
            <a:endParaRPr lang="fr-FR" sz="1200" dirty="0">
              <a:solidFill>
                <a:schemeClr val="bg1"/>
              </a:solidFill>
            </a:endParaRPr>
          </a:p>
          <a:p>
            <a:pPr lvl="2"/>
            <a:endParaRPr lang="fr-FR" sz="1200" dirty="0">
              <a:solidFill>
                <a:schemeClr val="bg1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Parcourir l’API et la classe </a:t>
            </a:r>
            <a:r>
              <a:rPr lang="fr-FR" b="1" dirty="0" err="1">
                <a:solidFill>
                  <a:schemeClr val="bg1"/>
                </a:solidFill>
                <a:latin typeface="+mj-lt"/>
              </a:rPr>
              <a:t>ol.Map</a:t>
            </a:r>
            <a:endParaRPr lang="fr-FR" b="1" dirty="0">
              <a:solidFill>
                <a:schemeClr val="bg1"/>
              </a:solidFill>
              <a:latin typeface="+mj-lt"/>
            </a:endParaRPr>
          </a:p>
          <a:p>
            <a:pPr lvl="2">
              <a:buFontTx/>
              <a:buChar char="-"/>
            </a:pPr>
            <a:r>
              <a:rPr lang="fr-FR" i="1" dirty="0">
                <a:hlinkClick r:id="rId4"/>
              </a:rPr>
              <a:t>https://openlayers.org/en/latest/apidoc/</a:t>
            </a:r>
            <a:endParaRPr lang="fr-FR" sz="1200" i="1" dirty="0">
              <a:solidFill>
                <a:schemeClr val="accent3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Ajouter l’évènement </a:t>
            </a:r>
            <a:r>
              <a:rPr lang="fr-FR" b="1" dirty="0">
                <a:solidFill>
                  <a:schemeClr val="bg1"/>
                </a:solidFill>
                <a:latin typeface="+mj-lt"/>
              </a:rPr>
              <a:t>click</a:t>
            </a:r>
            <a:r>
              <a:rPr lang="fr-FR" dirty="0">
                <a:solidFill>
                  <a:schemeClr val="bg1"/>
                </a:solidFill>
              </a:rPr>
              <a:t> sur la carte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F6AA27C-5D06-4426-BA6B-7BF42D29C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5525" y="2869837"/>
            <a:ext cx="6857739" cy="1802401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6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lang="fr-FR" altLang="fr-FR" sz="1600" dirty="0">
                <a:solidFill>
                  <a:srgbClr val="DD1144"/>
                </a:solidFill>
                <a:latin typeface="Menlo"/>
              </a:rPr>
              <a:t>'</a:t>
            </a:r>
            <a:r>
              <a:rPr lang="fr-FR" altLang="fr-FR" sz="1600" dirty="0" err="1">
                <a:solidFill>
                  <a:srgbClr val="DD1144"/>
                </a:solidFill>
                <a:latin typeface="Menlo"/>
              </a:rPr>
              <a:t>map</a:t>
            </a:r>
            <a:r>
              <a:rPr lang="fr-FR" altLang="fr-FR" sz="1600" dirty="0">
                <a:solidFill>
                  <a:srgbClr val="DD1144"/>
                </a:solidFill>
                <a:latin typeface="Menlo"/>
              </a:rPr>
              <a:t>'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508AD0B-5112-40F4-8486-AEEC3B2C56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4232" y="4236524"/>
            <a:ext cx="3319407" cy="1584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BCD4CD71-D6D4-4747-9D16-B6FAF39C9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1626" y="1092406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2E7EBB5-2E5E-4A5D-9E4B-11D4585B4337}"/>
              </a:ext>
            </a:extLst>
          </p:cNvPr>
          <p:cNvSpPr/>
          <p:nvPr/>
        </p:nvSpPr>
        <p:spPr>
          <a:xfrm>
            <a:off x="2196395" y="5909946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'click'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){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alert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'click'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)});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770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Nouvelle carte </a:t>
            </a:r>
            <a:r>
              <a:rPr lang="fr-FR" dirty="0" err="1">
                <a:solidFill>
                  <a:schemeClr val="tx1">
                    <a:lumMod val="65000"/>
                  </a:schemeClr>
                </a:solidFill>
              </a:rPr>
              <a:t>ol.Map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10" name="Espace réservé du contenu 9">
            <a:extLst>
              <a:ext uri="{FF2B5EF4-FFF2-40B4-BE49-F238E27FC236}">
                <a16:creationId xmlns:a16="http://schemas.microsoft.com/office/drawing/2014/main" id="{D64C3C66-C15D-4C2E-9C3C-140E92FD1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84784"/>
            <a:ext cx="8787626" cy="4611216"/>
          </a:xfrm>
        </p:spPr>
        <p:txBody>
          <a:bodyPr/>
          <a:lstStyle/>
          <a:p>
            <a:pPr marL="342900" indent="-342900">
              <a:buFont typeface="+mj-lt"/>
              <a:buAutoNum type="arabicPeriod" startAt="2"/>
            </a:pPr>
            <a:r>
              <a:rPr lang="fr-FR" sz="2400" b="1" dirty="0">
                <a:solidFill>
                  <a:schemeClr val="bg1"/>
                </a:solidFill>
              </a:rPr>
              <a:t>Organiser son code</a:t>
            </a: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Déplacer le style CSS dans style.css et importer la balise </a:t>
            </a:r>
            <a:r>
              <a:rPr lang="fr-FR" sz="1900" b="1" dirty="0">
                <a:solidFill>
                  <a:schemeClr val="bg1"/>
                </a:solidFill>
              </a:rPr>
              <a:t>&lt;</a:t>
            </a:r>
            <a:r>
              <a:rPr lang="fr-FR" sz="1900" b="1" dirty="0" err="1">
                <a:solidFill>
                  <a:schemeClr val="bg1"/>
                </a:solidFill>
              </a:rPr>
              <a:t>link</a:t>
            </a:r>
            <a:r>
              <a:rPr lang="fr-FR" sz="1900" b="1" dirty="0">
                <a:solidFill>
                  <a:schemeClr val="bg1"/>
                </a:solidFill>
              </a:rPr>
              <a:t>&gt;</a:t>
            </a:r>
            <a:r>
              <a:rPr lang="fr-FR" sz="1900" dirty="0">
                <a:solidFill>
                  <a:schemeClr val="bg1"/>
                </a:solidFill>
              </a:rPr>
              <a:t> dans </a:t>
            </a:r>
            <a:r>
              <a:rPr lang="fr-FR" sz="1900" i="1" dirty="0">
                <a:solidFill>
                  <a:schemeClr val="bg1"/>
                </a:solidFill>
              </a:rPr>
              <a:t>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Déplacer le script JS dans script.js et importer la balise </a:t>
            </a:r>
            <a:r>
              <a:rPr lang="fr-FR" sz="1900" b="1" dirty="0">
                <a:solidFill>
                  <a:schemeClr val="bg1"/>
                </a:solidFill>
              </a:rPr>
              <a:t>&lt;script&gt;</a:t>
            </a:r>
            <a:r>
              <a:rPr lang="fr-FR" sz="1900" dirty="0">
                <a:solidFill>
                  <a:schemeClr val="bg1"/>
                </a:solidFill>
              </a:rPr>
              <a:t> dans </a:t>
            </a:r>
            <a:r>
              <a:rPr lang="fr-FR" sz="1900" i="1" dirty="0">
                <a:solidFill>
                  <a:schemeClr val="bg1"/>
                </a:solidFill>
              </a:rPr>
              <a:t>index.html</a:t>
            </a:r>
          </a:p>
          <a:p>
            <a:pPr marL="153396" lvl="1" indent="0">
              <a:buNone/>
            </a:pPr>
            <a:endParaRPr lang="fr-FR" sz="1400" i="1" dirty="0">
              <a:solidFill>
                <a:schemeClr val="bg1">
                  <a:lumMod val="50000"/>
                </a:schemeClr>
              </a:solidFill>
            </a:endParaRPr>
          </a:p>
          <a:p>
            <a:pPr marL="153396" lvl="1" indent="0">
              <a:buNone/>
            </a:pPr>
            <a:r>
              <a:rPr lang="fr-FR" sz="14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</a:endParaRP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Redéfinir l’étendue initiale via la propriété center de l’objet </a:t>
            </a:r>
            <a:r>
              <a:rPr lang="fr-FR" sz="1900" dirty="0" err="1">
                <a:solidFill>
                  <a:schemeClr val="bg1"/>
                </a:solidFill>
              </a:rPr>
              <a:t>ol.View</a:t>
            </a:r>
            <a:r>
              <a:rPr lang="fr-FR" sz="1900" dirty="0">
                <a:solidFill>
                  <a:schemeClr val="bg1"/>
                </a:solidFill>
              </a:rPr>
              <a:t> appartenant à </a:t>
            </a:r>
            <a:r>
              <a:rPr lang="fr-FR" sz="1900" dirty="0" err="1">
                <a:solidFill>
                  <a:schemeClr val="bg1"/>
                </a:solidFill>
              </a:rPr>
              <a:t>Map</a:t>
            </a:r>
            <a:endParaRPr lang="fr-FR" sz="19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550C04-0971-46AD-88B4-41D4C9004F30}"/>
              </a:ext>
            </a:extLst>
          </p:cNvPr>
          <p:cNvSpPr/>
          <p:nvPr/>
        </p:nvSpPr>
        <p:spPr>
          <a:xfrm>
            <a:off x="3431704" y="2226350"/>
            <a:ext cx="7236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fr-FR" sz="1600" dirty="0" err="1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stylesheet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css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/style.css"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css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" </a:t>
            </a:r>
            <a:r>
              <a:rPr lang="fr-F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384B84-F71D-45BE-AC42-414C9FB9FDB5}"/>
              </a:ext>
            </a:extLst>
          </p:cNvPr>
          <p:cNvSpPr/>
          <p:nvPr/>
        </p:nvSpPr>
        <p:spPr>
          <a:xfrm>
            <a:off x="3431704" y="3162454"/>
            <a:ext cx="72362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rgbClr val="800000"/>
                </a:solidFill>
                <a:latin typeface="Consolas" panose="020B0609020204030204" pitchFamily="49" charset="0"/>
              </a:rPr>
              <a:t>&lt;script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js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/script.js"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/javascript"</a:t>
            </a:r>
            <a:r>
              <a:rPr lang="fr-FR" sz="1600" dirty="0">
                <a:solidFill>
                  <a:srgbClr val="800000"/>
                </a:solidFill>
                <a:latin typeface="Consolas" panose="020B0609020204030204" pitchFamily="49" charset="0"/>
              </a:rPr>
              <a:t>&gt;&lt;/script&gt;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1C86057-2B87-4705-9069-8D62ACC27083}"/>
              </a:ext>
            </a:extLst>
          </p:cNvPr>
          <p:cNvSpPr/>
          <p:nvPr/>
        </p:nvSpPr>
        <p:spPr>
          <a:xfrm>
            <a:off x="2207568" y="4725144"/>
            <a:ext cx="810405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ol.View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({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Vue initiale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center: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ol.proj.fromLonLat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2.294481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48.858370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Paris WGS84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zoom: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639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3FC5D9-79B8-4F2B-BD7A-108C4C67E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84784"/>
            <a:ext cx="9144000" cy="4691558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fr-FR" sz="2400" b="1" dirty="0">
                <a:solidFill>
                  <a:schemeClr val="bg1"/>
                </a:solidFill>
              </a:rPr>
              <a:t>Commenter son code !</a:t>
            </a: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La déclaration </a:t>
            </a:r>
            <a:r>
              <a:rPr lang="fr-FR" sz="1900" b="1" dirty="0" err="1">
                <a:solidFill>
                  <a:schemeClr val="bg1"/>
                </a:solidFill>
                <a:latin typeface="+mj-lt"/>
              </a:rPr>
              <a:t>const</a:t>
            </a:r>
            <a:r>
              <a:rPr lang="fr-FR" sz="1900" dirty="0">
                <a:solidFill>
                  <a:schemeClr val="bg1"/>
                </a:solidFill>
              </a:rPr>
              <a:t> indique une constante dont la valeur ne peut pas être modifiée par des réaffectations ultérieures </a:t>
            </a:r>
          </a:p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Nouvelle carte </a:t>
            </a:r>
            <a:r>
              <a:rPr lang="fr-FR" dirty="0" err="1">
                <a:solidFill>
                  <a:schemeClr val="tx1">
                    <a:lumMod val="65000"/>
                  </a:schemeClr>
                </a:solidFill>
              </a:rPr>
              <a:t>ol.Map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6F0DE4-DEE5-4591-AAAF-9A15F1A22828}"/>
              </a:ext>
            </a:extLst>
          </p:cNvPr>
          <p:cNvSpPr/>
          <p:nvPr/>
        </p:nvSpPr>
        <p:spPr>
          <a:xfrm>
            <a:off x="2135560" y="2636912"/>
            <a:ext cx="85324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Raster 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OpenStreetMap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ol.source.OSM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FR" sz="1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OpenLayers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nom de la &lt;div&gt; HTML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 Tableau des couches de la carte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[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 1er élément : Nouvelle couche tuilée OSM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ol.layer.Tile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({source: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],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ol.View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Vue initiale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center: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ol.proj.fromLonLat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fr-FR" sz="1400" dirty="0">
                <a:solidFill>
                  <a:srgbClr val="098658"/>
                </a:solidFill>
                <a:latin typeface="Consolas" panose="020B0609020204030204" pitchFamily="49" charset="0"/>
              </a:rPr>
              <a:t>2.294481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400" dirty="0">
                <a:solidFill>
                  <a:srgbClr val="098658"/>
                </a:solidFill>
                <a:latin typeface="Consolas" panose="020B0609020204030204" pitchFamily="49" charset="0"/>
              </a:rPr>
              <a:t>48.858370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]),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Paris WGS84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zoom: </a:t>
            </a:r>
            <a:r>
              <a:rPr lang="fr-FR" sz="1400" dirty="0">
                <a:solidFill>
                  <a:srgbClr val="098658"/>
                </a:solidFill>
                <a:latin typeface="Consolas" panose="020B0609020204030204" pitchFamily="49" charset="0"/>
              </a:rPr>
              <a:t>6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})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705940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3FC5D9-79B8-4F2B-BD7A-108C4C67E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340768"/>
            <a:ext cx="9144000" cy="51845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La propriété </a:t>
            </a:r>
            <a:r>
              <a:rPr lang="fr-FR" sz="2400" b="1" dirty="0" err="1">
                <a:solidFill>
                  <a:schemeClr val="bg1"/>
                </a:solidFill>
                <a:latin typeface="+mj-lt"/>
              </a:rPr>
              <a:t>controls</a:t>
            </a:r>
            <a:r>
              <a:rPr lang="fr-FR" sz="2400" dirty="0">
                <a:solidFill>
                  <a:schemeClr val="bg1"/>
                </a:solidFill>
              </a:rPr>
              <a:t> de l’objet </a:t>
            </a:r>
            <a:r>
              <a:rPr lang="fr-FR" sz="2400" b="1" dirty="0" err="1">
                <a:solidFill>
                  <a:schemeClr val="bg1"/>
                </a:solidFill>
                <a:latin typeface="+mj-lt"/>
              </a:rPr>
              <a:t>Map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definie</a:t>
            </a:r>
            <a:r>
              <a:rPr lang="fr-FR" sz="2400" dirty="0">
                <a:solidFill>
                  <a:schemeClr val="bg1"/>
                </a:solidFill>
              </a:rPr>
              <a:t> la liste des contrôles(fonctionnalités) attachés à la carte</a:t>
            </a: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Ajouter le control </a:t>
            </a:r>
            <a:r>
              <a:rPr lang="fr-FR" sz="1900" b="1" dirty="0" err="1">
                <a:solidFill>
                  <a:schemeClr val="bg1"/>
                </a:solidFill>
                <a:latin typeface="+mj-lt"/>
              </a:rPr>
              <a:t>OverviewMap</a:t>
            </a:r>
            <a:r>
              <a:rPr lang="fr-FR" sz="1900" dirty="0">
                <a:solidFill>
                  <a:schemeClr val="bg1"/>
                </a:solidFill>
              </a:rPr>
              <a:t> 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	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Tableau des contrôles de la carte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controls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ol.control.defaults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	   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1</a:t>
            </a:r>
            <a:r>
              <a:rPr lang="fr-FR" sz="1400" baseline="30000" dirty="0">
                <a:solidFill>
                  <a:srgbClr val="008000"/>
                </a:solidFill>
                <a:latin typeface="Consolas" panose="020B0609020204030204" pitchFamily="49" charset="0"/>
              </a:rPr>
              <a:t>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 élément : mini-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map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 – vue générale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  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ol.control.OverviewMap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	     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:[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        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ol.layer.Tile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({source: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osm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        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        })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	]),</a:t>
            </a:r>
            <a:endParaRPr lang="fr-FR" sz="1400" dirty="0">
              <a:solidFill>
                <a:schemeClr val="bg1"/>
              </a:solidFill>
            </a:endParaRP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La méthode </a:t>
            </a:r>
            <a:r>
              <a:rPr lang="fr-FR" sz="1900" b="1" dirty="0" err="1">
                <a:solidFill>
                  <a:schemeClr val="bg1"/>
                </a:solidFill>
                <a:latin typeface="+mj-lt"/>
              </a:rPr>
              <a:t>extend</a:t>
            </a:r>
            <a:r>
              <a:rPr lang="fr-FR" sz="1900" b="1" dirty="0">
                <a:solidFill>
                  <a:schemeClr val="bg1"/>
                </a:solidFill>
                <a:latin typeface="+mj-lt"/>
              </a:rPr>
              <a:t>()</a:t>
            </a:r>
            <a:r>
              <a:rPr lang="fr-FR" sz="1900" dirty="0">
                <a:solidFill>
                  <a:schemeClr val="bg1"/>
                </a:solidFill>
              </a:rPr>
              <a:t> indique que l’on ajoute des contrôles (passés en paramètre) à ceux par défaut (</a:t>
            </a:r>
            <a:r>
              <a:rPr lang="fr-FR" dirty="0">
                <a:solidFill>
                  <a:schemeClr val="bg1"/>
                </a:solidFill>
                <a:latin typeface="+mj-lt"/>
              </a:rPr>
              <a:t>Zoom</a:t>
            </a:r>
            <a:r>
              <a:rPr lang="fr-FR" sz="1900" dirty="0">
                <a:solidFill>
                  <a:schemeClr val="bg1"/>
                </a:solidFill>
              </a:rPr>
              <a:t>, </a:t>
            </a:r>
            <a:r>
              <a:rPr lang="fr-FR" dirty="0" err="1">
                <a:solidFill>
                  <a:schemeClr val="bg1"/>
                </a:solidFill>
                <a:latin typeface="+mj-lt"/>
              </a:rPr>
              <a:t>Rotate</a:t>
            </a:r>
            <a:r>
              <a:rPr lang="fr-FR" sz="1900" dirty="0">
                <a:solidFill>
                  <a:schemeClr val="bg1"/>
                </a:solidFill>
              </a:rPr>
              <a:t> et </a:t>
            </a:r>
            <a:r>
              <a:rPr lang="fr-FR" dirty="0">
                <a:solidFill>
                  <a:schemeClr val="bg1"/>
                </a:solidFill>
                <a:latin typeface="+mj-lt"/>
              </a:rPr>
              <a:t>Attribution</a:t>
            </a:r>
            <a:r>
              <a:rPr lang="fr-FR" sz="1900" dirty="0">
                <a:solidFill>
                  <a:schemeClr val="bg1"/>
                </a:solidFill>
              </a:rPr>
              <a:t>)</a:t>
            </a:r>
          </a:p>
          <a:p>
            <a:pPr lvl="2">
              <a:buFontTx/>
              <a:buChar char="-"/>
            </a:pPr>
            <a:r>
              <a:rPr lang="fr-FR" sz="1700" dirty="0">
                <a:solidFill>
                  <a:schemeClr val="bg1"/>
                </a:solidFill>
              </a:rPr>
              <a:t>Ajouter d’autres contrôles : </a:t>
            </a:r>
            <a:r>
              <a:rPr lang="fr-FR" sz="1700" b="1" dirty="0" err="1">
                <a:solidFill>
                  <a:schemeClr val="bg1"/>
                </a:solidFill>
                <a:latin typeface="+mj-lt"/>
              </a:rPr>
              <a:t>FullScreen</a:t>
            </a:r>
            <a:r>
              <a:rPr lang="fr-FR" sz="1700" dirty="0">
                <a:solidFill>
                  <a:schemeClr val="bg1"/>
                </a:solidFill>
              </a:rPr>
              <a:t> et </a:t>
            </a:r>
            <a:r>
              <a:rPr lang="fr-FR" sz="1700" b="1" dirty="0" err="1">
                <a:solidFill>
                  <a:schemeClr val="bg1"/>
                </a:solidFill>
                <a:latin typeface="+mj-lt"/>
              </a:rPr>
              <a:t>ScaleLine</a:t>
            </a:r>
            <a:r>
              <a:rPr lang="fr-FR" sz="1700" dirty="0">
                <a:solidFill>
                  <a:schemeClr val="bg1"/>
                </a:solidFill>
              </a:rPr>
              <a:t> 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	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ol.control.FullScreen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Plein-écran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	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ol.control.ScaleLine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()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Echelle</a:t>
            </a:r>
            <a:endParaRPr lang="fr-FR" sz="1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Ajouter des éléments à la carte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ol.control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2485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3FC5D9-79B8-4F2B-BD7A-108C4C67E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12776"/>
            <a:ext cx="9144000" cy="475252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fr-FR" sz="2400" dirty="0">
                <a:solidFill>
                  <a:schemeClr val="bg1"/>
                </a:solidFill>
              </a:rPr>
              <a:t>Afficher les coordonnées X Y</a:t>
            </a:r>
          </a:p>
          <a:p>
            <a:pPr lvl="1"/>
            <a:endParaRPr lang="fr-FR" sz="1900" dirty="0">
              <a:solidFill>
                <a:schemeClr val="bg1"/>
              </a:solidFill>
            </a:endParaRP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Ajouter une </a:t>
            </a:r>
            <a:r>
              <a:rPr lang="fr-FR" sz="1900" b="1" dirty="0">
                <a:solidFill>
                  <a:schemeClr val="bg1"/>
                </a:solidFill>
                <a:latin typeface="+mj-lt"/>
              </a:rPr>
              <a:t>&lt;div&gt;</a:t>
            </a:r>
            <a:r>
              <a:rPr lang="fr-FR" sz="1900" dirty="0">
                <a:solidFill>
                  <a:schemeClr val="bg1"/>
                </a:solidFill>
              </a:rPr>
              <a:t> à la page HTML</a:t>
            </a:r>
          </a:p>
          <a:p>
            <a:pPr marL="365760" lvl="1" indent="0">
              <a:buNone/>
            </a:pPr>
            <a:r>
              <a:rPr lang="fr-FR" sz="17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7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map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7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map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7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700" dirty="0">
                <a:solidFill>
                  <a:srgbClr val="008000"/>
                </a:solidFill>
                <a:latin typeface="Consolas" panose="020B0609020204030204" pitchFamily="49" charset="0"/>
              </a:rPr>
              <a:t>&lt;!-- carte --&gt;</a:t>
            </a:r>
            <a:b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7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7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"mouse-position"</a:t>
            </a:r>
            <a:r>
              <a:rPr lang="fr-FR" sz="17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700" dirty="0">
                <a:solidFill>
                  <a:srgbClr val="008000"/>
                </a:solidFill>
                <a:latin typeface="Consolas" panose="020B0609020204030204" pitchFamily="49" charset="0"/>
              </a:rPr>
              <a:t>&lt;!-- coordonnées --&gt;</a:t>
            </a:r>
            <a:endParaRPr lang="fr-FR" sz="1700" dirty="0">
              <a:solidFill>
                <a:schemeClr val="bg1"/>
              </a:solidFill>
            </a:endParaRPr>
          </a:p>
          <a:p>
            <a:pPr lvl="1"/>
            <a:endParaRPr lang="fr-FR" sz="1900" dirty="0">
              <a:solidFill>
                <a:schemeClr val="bg1"/>
              </a:solidFill>
            </a:endParaRP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Dans </a:t>
            </a:r>
            <a:r>
              <a:rPr lang="fr-FR" sz="1900" b="1" dirty="0">
                <a:solidFill>
                  <a:schemeClr val="bg1"/>
                </a:solidFill>
              </a:rPr>
              <a:t>script.js</a:t>
            </a:r>
            <a:r>
              <a:rPr lang="fr-FR" sz="1900" dirty="0">
                <a:solidFill>
                  <a:schemeClr val="bg1"/>
                </a:solidFill>
              </a:rPr>
              <a:t>, créer un nouveau control </a:t>
            </a:r>
            <a:r>
              <a:rPr lang="fr-FR" sz="1900" b="1" dirty="0" err="1">
                <a:solidFill>
                  <a:schemeClr val="bg1"/>
                </a:solidFill>
                <a:latin typeface="+mj-lt"/>
              </a:rPr>
              <a:t>ol.control.MousePosition</a:t>
            </a:r>
            <a:r>
              <a:rPr lang="fr-FR" sz="1900" dirty="0">
                <a:solidFill>
                  <a:schemeClr val="bg1"/>
                </a:solidFill>
              </a:rPr>
              <a:t> et l’ajouter au tableau des contrôles de la carte</a:t>
            </a:r>
          </a:p>
          <a:p>
            <a:pPr marL="365760" lvl="1" indent="0">
              <a:buNone/>
            </a:pPr>
            <a:r>
              <a:rPr lang="fr-FR" sz="1700" dirty="0">
                <a:solidFill>
                  <a:srgbClr val="008000"/>
                </a:solidFill>
                <a:latin typeface="Consolas" panose="020B0609020204030204" pitchFamily="49" charset="0"/>
              </a:rPr>
              <a:t>// 4ème élément : Coordonnées de la souris</a:t>
            </a:r>
          </a:p>
          <a:p>
            <a:pPr marL="365760" lvl="1" indent="0">
              <a:buNone/>
            </a:pP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ol.control.MousePosition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365760" lvl="1" indent="0"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: 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ol.coordinate.createStringXY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700" dirty="0">
                <a:solidFill>
                  <a:srgbClr val="098658"/>
                </a:solidFill>
                <a:latin typeface="Consolas" panose="020B0609020204030204" pitchFamily="49" charset="0"/>
              </a:rPr>
              <a:t>4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365760" lvl="1" indent="0"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	projection: </a:t>
            </a:r>
            <a:r>
              <a:rPr lang="fr-FR" sz="1700" dirty="0">
                <a:solidFill>
                  <a:srgbClr val="A31515"/>
                </a:solidFill>
                <a:latin typeface="Consolas" panose="020B0609020204030204" pitchFamily="49" charset="0"/>
              </a:rPr>
              <a:t>'EPSG:4326’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365760" lvl="1" indent="0"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700" dirty="0">
                <a:solidFill>
                  <a:srgbClr val="A31515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365760" lvl="1" indent="0"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target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: 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700" dirty="0">
                <a:solidFill>
                  <a:srgbClr val="A31515"/>
                </a:solidFill>
                <a:latin typeface="Consolas" panose="020B0609020204030204" pitchFamily="49" charset="0"/>
              </a:rPr>
              <a:t>'mouse-position’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365760" lvl="1" indent="0"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})  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Ajouter des éléments à la carte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ol.control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63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b="1" dirty="0">
                <a:solidFill>
                  <a:schemeClr val="bg1"/>
                </a:solidFill>
              </a:rPr>
              <a:t>Débuter en JavaScript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2400" b="1" dirty="0"/>
              <a:t>Introduction</a:t>
            </a:r>
          </a:p>
          <a:p>
            <a:pPr rtl="0"/>
            <a:r>
              <a:rPr lang="fr-FR" sz="2400" b="1" dirty="0"/>
              <a:t>Préparer son environnement de développement - </a:t>
            </a:r>
            <a:r>
              <a:rPr lang="fr-FR" sz="2400" b="1" dirty="0" err="1">
                <a:solidFill>
                  <a:schemeClr val="tx1">
                    <a:lumMod val="65000"/>
                  </a:schemeClr>
                </a:solidFill>
              </a:rPr>
              <a:t>VSCode</a:t>
            </a:r>
            <a:endParaRPr lang="fr-FR" sz="2400" b="1" dirty="0">
              <a:solidFill>
                <a:schemeClr val="tx1">
                  <a:lumMod val="65000"/>
                </a:schemeClr>
              </a:solidFill>
            </a:endParaRPr>
          </a:p>
          <a:p>
            <a:pPr rtl="0"/>
            <a:r>
              <a:rPr lang="fr-FR" sz="2400" b="1" dirty="0"/>
              <a:t>Les fondamentaux du JavaScript</a:t>
            </a:r>
          </a:p>
        </p:txBody>
      </p:sp>
    </p:spTree>
    <p:extLst>
      <p:ext uri="{BB962C8B-B14F-4D97-AF65-F5344CB8AC3E}">
        <p14:creationId xmlns:p14="http://schemas.microsoft.com/office/powerpoint/2010/main" val="34444352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3FC5D9-79B8-4F2B-BD7A-108C4C67E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96752"/>
            <a:ext cx="9144000" cy="1146468"/>
          </a:xfrm>
        </p:spPr>
        <p:txBody>
          <a:bodyPr>
            <a:normAutofit fontScale="925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2400" dirty="0">
                <a:solidFill>
                  <a:schemeClr val="bg1"/>
                </a:solidFill>
              </a:rPr>
              <a:t>Ajouter une couche « WMTS »</a:t>
            </a:r>
          </a:p>
          <a:p>
            <a:pPr lvl="1"/>
            <a:r>
              <a:rPr lang="fr-FR" sz="1600" i="1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600" i="1" dirty="0">
              <a:solidFill>
                <a:schemeClr val="accent3"/>
              </a:solidFill>
            </a:endParaRPr>
          </a:p>
          <a:p>
            <a:pPr lvl="1"/>
            <a:r>
              <a:rPr lang="fr-FR" sz="1600" i="1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https://wxs.ign.fr/pratique/geoportail/wmts?SERVICE=WMTS&amp;VERSION=1.0.0&amp;REQUEST=GetCapabilities</a:t>
            </a:r>
            <a:endParaRPr lang="fr-FR" sz="2000" i="1" dirty="0">
              <a:solidFill>
                <a:schemeClr val="accent3"/>
              </a:solidFill>
            </a:endParaRPr>
          </a:p>
          <a:p>
            <a:pPr marL="365760" lvl="1" indent="0">
              <a:buNone/>
            </a:pPr>
            <a:endParaRPr lang="fr-FR" sz="2000" dirty="0">
              <a:solidFill>
                <a:schemeClr val="accent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Ajouter une couche raster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ol.layer.Tile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E55D8A-4582-4E7E-98E6-7419D5D3980F}"/>
              </a:ext>
            </a:extLst>
          </p:cNvPr>
          <p:cNvSpPr/>
          <p:nvPr/>
        </p:nvSpPr>
        <p:spPr>
          <a:xfrm>
            <a:off x="1271464" y="2343220"/>
            <a:ext cx="5976664" cy="3308598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008000"/>
                </a:solidFill>
                <a:latin typeface="Consolas" panose="020B0609020204030204" pitchFamily="49" charset="0"/>
              </a:rPr>
              <a:t> * IGN : Service WMTS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008000"/>
                </a:solidFill>
                <a:latin typeface="Consolas" panose="020B0609020204030204" pitchFamily="49" charset="0"/>
              </a:rPr>
              <a:t> * Retourne des images précalculées (tuiles) suivant une grille prédéfinies 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resolutions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= [];</a:t>
            </a:r>
          </a:p>
          <a:p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matrixIds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= [];</a:t>
            </a:r>
          </a:p>
          <a:p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proj3857 =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ol.proj.get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'EPSG:3857'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maxResolution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ol.extent.getWidth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(proj3857.getExtent()) / </a:t>
            </a:r>
            <a:r>
              <a:rPr lang="fr-FR" sz="1100" dirty="0">
                <a:solidFill>
                  <a:srgbClr val="098658"/>
                </a:solidFill>
                <a:latin typeface="Consolas" panose="020B0609020204030204" pitchFamily="49" charset="0"/>
              </a:rPr>
              <a:t>256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i = </a:t>
            </a:r>
            <a:r>
              <a:rPr lang="fr-FR" sz="11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; i &lt; </a:t>
            </a:r>
            <a:r>
              <a:rPr lang="fr-FR" sz="1100" dirty="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; i++) {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matrixIds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[i] =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i.toString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resolutions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[i] =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maxResolution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/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Math.pow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098658"/>
                </a:solidFill>
                <a:latin typeface="Consolas" panose="020B0609020204030204" pitchFamily="49" charset="0"/>
              </a:rPr>
              <a:t>2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 i);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tileGrid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ol.tilegrid.WMTS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origin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: [-</a:t>
            </a:r>
            <a:r>
              <a:rPr lang="fr-FR" sz="1100" dirty="0">
                <a:solidFill>
                  <a:srgbClr val="098658"/>
                </a:solidFill>
                <a:latin typeface="Consolas" panose="020B0609020204030204" pitchFamily="49" charset="0"/>
              </a:rPr>
              <a:t>20037508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100" dirty="0">
                <a:solidFill>
                  <a:srgbClr val="098658"/>
                </a:solidFill>
                <a:latin typeface="Consolas" panose="020B0609020204030204" pitchFamily="49" charset="0"/>
              </a:rPr>
              <a:t>20037508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resolutions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resolutions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matrixIds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matrixIds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0F1AF6-C6A9-4F75-A189-8B6FC414D5D2}"/>
              </a:ext>
            </a:extLst>
          </p:cNvPr>
          <p:cNvSpPr/>
          <p:nvPr/>
        </p:nvSpPr>
        <p:spPr>
          <a:xfrm>
            <a:off x="6600056" y="4107865"/>
            <a:ext cx="4320480" cy="2292935"/>
          </a:xfrm>
          <a:prstGeom prst="rect">
            <a:avLst/>
          </a:prstGeom>
          <a:ln>
            <a:solidFill>
              <a:schemeClr val="tx1">
                <a:lumMod val="50000"/>
              </a:schemeClr>
            </a:solidFill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ign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ol.source.WMTS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url: 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geoportail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fr-FR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wmts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layer: 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'GEOGRAPHICALGRIDSYSTEMS.MAPS'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matrixSet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'PM'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format: 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'image/jpeg'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projection: 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'EPSG:3857'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tileGrid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tileGrid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style: </a:t>
            </a:r>
            <a:r>
              <a:rPr lang="fr-FR" sz="1100" dirty="0">
                <a:solidFill>
                  <a:srgbClr val="A31515"/>
                </a:solidFill>
                <a:latin typeface="Consolas" panose="020B0609020204030204" pitchFamily="49" charset="0"/>
              </a:rPr>
              <a:t>'normal'</a:t>
            </a:r>
            <a:endParaRPr 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map.addLayer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1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ol.layer.Tile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({source: </a:t>
            </a:r>
            <a:r>
              <a:rPr lang="fr-FR" sz="1100" dirty="0" err="1">
                <a:solidFill>
                  <a:srgbClr val="000000"/>
                </a:solidFill>
                <a:latin typeface="Consolas" panose="020B0609020204030204" pitchFamily="49" charset="0"/>
              </a:rPr>
              <a:t>ign</a:t>
            </a: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4432117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53FC5D9-79B8-4F2B-BD7A-108C4C67E6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96752"/>
            <a:ext cx="9144000" cy="12241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fr-FR" sz="2400" dirty="0">
                <a:solidFill>
                  <a:schemeClr val="bg1"/>
                </a:solidFill>
              </a:rPr>
              <a:t>Ajouter une couche « </a:t>
            </a:r>
            <a:r>
              <a:rPr lang="fr-FR" sz="2400" dirty="0" err="1">
                <a:solidFill>
                  <a:schemeClr val="bg1"/>
                </a:solidFill>
              </a:rPr>
              <a:t>Tiled</a:t>
            </a:r>
            <a:r>
              <a:rPr lang="fr-FR" sz="2400" dirty="0">
                <a:solidFill>
                  <a:schemeClr val="bg1"/>
                </a:solidFill>
              </a:rPr>
              <a:t> ArcGIS </a:t>
            </a:r>
            <a:r>
              <a:rPr lang="fr-FR" sz="2400" dirty="0" err="1">
                <a:solidFill>
                  <a:schemeClr val="bg1"/>
                </a:solidFill>
              </a:rPr>
              <a:t>MapServer</a:t>
            </a:r>
            <a:r>
              <a:rPr lang="fr-FR" sz="2400" dirty="0">
                <a:solidFill>
                  <a:schemeClr val="bg1"/>
                </a:solidFill>
              </a:rPr>
              <a:t> »</a:t>
            </a:r>
          </a:p>
          <a:p>
            <a:pPr lvl="1"/>
            <a:r>
              <a:rPr lang="fr-FR" sz="1600" i="1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600" dirty="0">
              <a:solidFill>
                <a:schemeClr val="accent3"/>
              </a:solidFill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fr-FR" sz="1600" i="1" dirty="0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https://server.arcgisonline.com/arcgis/rest/services/World_Imagery/MapServer</a:t>
            </a:r>
            <a:endParaRPr lang="fr-FR" sz="1600" i="1" dirty="0">
              <a:solidFill>
                <a:schemeClr val="accent3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Ajouter une couche raster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ol.layer.Tile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D1B821C-38BC-41CB-91E0-ED77D32CE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9911" y="4595055"/>
            <a:ext cx="5238497" cy="1805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E236E8-8AD0-4962-BF3E-B15C12E763DC}"/>
              </a:ext>
            </a:extLst>
          </p:cNvPr>
          <p:cNvSpPr/>
          <p:nvPr/>
        </p:nvSpPr>
        <p:spPr>
          <a:xfrm>
            <a:off x="1919536" y="2276872"/>
            <a:ext cx="87484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 * ArcGIS REST Service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 * Service de carte tuilé ArcGIS Server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arcgis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ol.source.TileArcGISRest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url: 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arcgis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rest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/services/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World_Imagery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MapServer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map.addLayer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ol.layer.Tile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extent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 [</a:t>
            </a:r>
            <a:r>
              <a:rPr lang="fr-FR" sz="1200" dirty="0">
                <a:solidFill>
                  <a:srgbClr val="09865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200" dirty="0">
                <a:solidFill>
                  <a:srgbClr val="09865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200" dirty="0">
                <a:solidFill>
                  <a:srgbClr val="09865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200" dirty="0">
                <a:solidFill>
                  <a:srgbClr val="09865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source: 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arcgis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})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344364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Ajouter une couche raster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ol.layer.Tile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96752"/>
            <a:ext cx="9684568" cy="504056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sz="2400" dirty="0">
                <a:solidFill>
                  <a:schemeClr val="bg1"/>
                </a:solidFill>
              </a:rPr>
              <a:t>Visibilité des couches</a:t>
            </a: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Ajouter les « </a:t>
            </a:r>
            <a:r>
              <a:rPr lang="fr-FR" sz="1900" dirty="0" err="1">
                <a:solidFill>
                  <a:schemeClr val="bg1"/>
                </a:solidFill>
              </a:rPr>
              <a:t>checkbox</a:t>
            </a:r>
            <a:r>
              <a:rPr lang="fr-FR" sz="1900" dirty="0">
                <a:solidFill>
                  <a:schemeClr val="bg1"/>
                </a:solidFill>
              </a:rPr>
              <a:t> » dans la page HTML pour gérer la visibilité des couches sur la carte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&lt;!-- visibilité des couches des couches --&gt;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checkbox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cbOSM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setVisibility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)"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checked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&gt;&lt;label&gt;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OpenStreetMap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checkbox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cbWMTS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setVisibility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)"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&gt;&lt;label&gt;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WMTS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checkbox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setVisibility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)"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checked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&gt;&lt;label&gt;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Orthophoto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900" dirty="0">
              <a:solidFill>
                <a:schemeClr val="bg1"/>
              </a:solidFill>
            </a:endParaRP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Définir la visibilité par défaut à false pour la couche IGN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Propriété </a:t>
            </a:r>
            <a:r>
              <a:rPr lang="fr-FR" b="1" dirty="0">
                <a:solidFill>
                  <a:schemeClr val="accent3"/>
                </a:solidFill>
                <a:latin typeface="+mj-lt"/>
              </a:rPr>
              <a:t>visible</a:t>
            </a:r>
            <a:r>
              <a:rPr lang="fr-FR" dirty="0">
                <a:solidFill>
                  <a:schemeClr val="accent3"/>
                </a:solidFill>
              </a:rPr>
              <a:t> de l’objet </a:t>
            </a:r>
            <a:r>
              <a:rPr lang="fr-FR" dirty="0" err="1">
                <a:solidFill>
                  <a:schemeClr val="tx1">
                    <a:lumMod val="65000"/>
                  </a:schemeClr>
                </a:solidFill>
                <a:latin typeface="+mj-lt"/>
              </a:rPr>
              <a:t>ol.source.WMTS</a:t>
            </a:r>
            <a:endParaRPr lang="fr-FR" dirty="0">
              <a:solidFill>
                <a:schemeClr val="tx1">
                  <a:lumMod val="65000"/>
                </a:schemeClr>
              </a:solidFill>
              <a:latin typeface="+mj-lt"/>
            </a:endParaRPr>
          </a:p>
          <a:p>
            <a:pPr marL="685800" lvl="2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visible: 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900" dirty="0">
                <a:solidFill>
                  <a:schemeClr val="bg1"/>
                </a:solidFill>
              </a:rPr>
              <a:t>Définir l’opacité à 0.7  pour l’</a:t>
            </a:r>
            <a:r>
              <a:rPr lang="fr-FR" sz="1900" dirty="0" err="1">
                <a:solidFill>
                  <a:schemeClr val="bg1"/>
                </a:solidFill>
              </a:rPr>
              <a:t>orthophoto</a:t>
            </a:r>
            <a:endParaRPr lang="fr-FR" sz="1900" dirty="0">
              <a:solidFill>
                <a:schemeClr val="bg1"/>
              </a:solidFill>
            </a:endParaRPr>
          </a:p>
          <a:p>
            <a:pPr lvl="2"/>
            <a:r>
              <a:rPr lang="fr-FR" dirty="0">
                <a:solidFill>
                  <a:schemeClr val="accent3"/>
                </a:solidFill>
              </a:rPr>
              <a:t>Propriété </a:t>
            </a:r>
            <a:r>
              <a:rPr lang="fr-FR" b="1" dirty="0" err="1">
                <a:solidFill>
                  <a:schemeClr val="accent3"/>
                </a:solidFill>
                <a:latin typeface="+mj-lt"/>
              </a:rPr>
              <a:t>opacity</a:t>
            </a:r>
            <a:r>
              <a:rPr lang="fr-FR" dirty="0">
                <a:solidFill>
                  <a:schemeClr val="accent3"/>
                </a:solidFill>
              </a:rPr>
              <a:t> de l’objet </a:t>
            </a:r>
            <a:r>
              <a:rPr lang="fr-FR" dirty="0" err="1">
                <a:solidFill>
                  <a:schemeClr val="tx1">
                    <a:lumMod val="65000"/>
                  </a:schemeClr>
                </a:solidFill>
                <a:latin typeface="+mj-lt"/>
              </a:rPr>
              <a:t>ol.source.TileArcGISRest</a:t>
            </a:r>
            <a:endParaRPr lang="fr-FR" dirty="0">
              <a:solidFill>
                <a:schemeClr val="tx1">
                  <a:lumMod val="65000"/>
                </a:schemeClr>
              </a:solidFill>
              <a:latin typeface="+mj-lt"/>
            </a:endParaRPr>
          </a:p>
          <a:p>
            <a:pPr marL="685800" lvl="2" indent="0">
              <a:buNone/>
            </a:pP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dirty="0" err="1">
                <a:solidFill>
                  <a:srgbClr val="000000"/>
                </a:solidFill>
                <a:latin typeface="Consolas" panose="020B0609020204030204" pitchFamily="49" charset="0"/>
              </a:rPr>
              <a:t>opacity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dirty="0">
                <a:solidFill>
                  <a:srgbClr val="098658"/>
                </a:solidFill>
                <a:latin typeface="Consolas" panose="020B0609020204030204" pitchFamily="49" charset="0"/>
              </a:rPr>
              <a:t>0.7</a:t>
            </a:r>
            <a:endParaRPr lang="fr-FR" dirty="0"/>
          </a:p>
          <a:p>
            <a:pPr lvl="2"/>
            <a:endParaRPr lang="fr-FR" dirty="0">
              <a:solidFill>
                <a:schemeClr val="accent3"/>
              </a:solidFill>
            </a:endParaRPr>
          </a:p>
          <a:p>
            <a:pPr lvl="2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33C1C99-8C4C-47C0-AB59-B1C127E26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3645024"/>
            <a:ext cx="2933700" cy="4191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88FF0A1-C6B4-4C92-9F03-8A3C20677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4509120"/>
            <a:ext cx="3600636" cy="2020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8473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Ajouter une couche raster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ol.layer.Tile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96751"/>
            <a:ext cx="8388424" cy="5322851"/>
          </a:xfrm>
        </p:spPr>
        <p:txBody>
          <a:bodyPr>
            <a:normAutofit fontScale="70000" lnSpcReduction="20000"/>
          </a:bodyPr>
          <a:lstStyle/>
          <a:p>
            <a:r>
              <a:rPr lang="fr-FR" sz="2100" dirty="0">
                <a:solidFill>
                  <a:schemeClr val="bg1"/>
                </a:solidFill>
              </a:rPr>
              <a:t>Créer la fonction </a:t>
            </a:r>
            <a:r>
              <a:rPr lang="fr-FR" sz="2100" dirty="0" err="1">
                <a:solidFill>
                  <a:schemeClr val="bg1"/>
                </a:solidFill>
              </a:rPr>
              <a:t>setVisibility</a:t>
            </a:r>
            <a:r>
              <a:rPr lang="fr-FR" sz="2100" dirty="0">
                <a:solidFill>
                  <a:schemeClr val="bg1"/>
                </a:solidFill>
              </a:rPr>
              <a:t>(</a:t>
            </a:r>
            <a:r>
              <a:rPr lang="fr-FR" sz="2100" dirty="0" err="1">
                <a:solidFill>
                  <a:schemeClr val="bg1"/>
                </a:solidFill>
              </a:rPr>
              <a:t>checkbox</a:t>
            </a:r>
            <a:r>
              <a:rPr lang="fr-FR" sz="2100" dirty="0">
                <a:solidFill>
                  <a:schemeClr val="bg1"/>
                </a:solidFill>
              </a:rPr>
              <a:t>) dans le fichier JS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 * Visibilité des couches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 *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@param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checkbox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setVisibility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checkbox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map.getLayers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forEach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(layer) {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// Parcourir les couches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switch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(checkbox.id) {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// selon </a:t>
            </a:r>
            <a:r>
              <a:rPr lang="fr-FR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l'id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 de la </a:t>
            </a:r>
            <a:r>
              <a:rPr lang="fr-FR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checkbox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, on agit sur la bonne couche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cbOSM</a:t>
            </a:r>
            <a:r>
              <a:rPr lang="fr-FR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fr-FR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OpenStreetMap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layer.getSource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() ==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osm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) {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layer.setVisible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checkbox.checked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cbWMTS</a:t>
            </a:r>
            <a:r>
              <a:rPr lang="fr-FR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// IGN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layer.getSource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() ==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ign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layer.setVisible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checkbox.checked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1500" dirty="0" err="1">
                <a:solidFill>
                  <a:srgbClr val="A31515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5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// ArcGIS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layer.getSource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() ==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arcgis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layer.setVisible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checkbox.checked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break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})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500" dirty="0">
              <a:solidFill>
                <a:schemeClr val="accent3"/>
              </a:solidFill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208C8EB1-39D4-4C2A-95D6-14B56B7126BB}"/>
              </a:ext>
            </a:extLst>
          </p:cNvPr>
          <p:cNvSpPr txBox="1">
            <a:spLocks/>
          </p:cNvSpPr>
          <p:nvPr/>
        </p:nvSpPr>
        <p:spPr>
          <a:xfrm>
            <a:off x="6965248" y="4725144"/>
            <a:ext cx="3730621" cy="8581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400" dirty="0">
                <a:solidFill>
                  <a:schemeClr val="accent3"/>
                </a:solidFill>
              </a:rPr>
              <a:t>Utiliser le debugger (</a:t>
            </a:r>
            <a:r>
              <a:rPr lang="fr-FR" sz="1400" b="1" dirty="0">
                <a:solidFill>
                  <a:srgbClr val="8E9295"/>
                </a:solidFill>
              </a:rPr>
              <a:t>F12</a:t>
            </a:r>
            <a:r>
              <a:rPr lang="fr-FR" sz="14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3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lvl="2"/>
            <a:r>
              <a:rPr lang="fr-FR" sz="1300" dirty="0">
                <a:solidFill>
                  <a:schemeClr val="accent3"/>
                </a:solidFill>
              </a:rPr>
              <a:t>Inspecter l’objet </a:t>
            </a:r>
            <a:r>
              <a:rPr lang="fr-FR" sz="1300" b="1" dirty="0">
                <a:solidFill>
                  <a:schemeClr val="accent3"/>
                </a:solidFill>
              </a:rPr>
              <a:t>layer</a:t>
            </a:r>
            <a:r>
              <a:rPr lang="fr-FR" sz="1300" dirty="0">
                <a:solidFill>
                  <a:schemeClr val="accent3"/>
                </a:solidFill>
              </a:rPr>
              <a:t> dans la boucle </a:t>
            </a:r>
            <a:r>
              <a:rPr lang="fr-FR" sz="1300" b="1" dirty="0" err="1">
                <a:solidFill>
                  <a:schemeClr val="accent3"/>
                </a:solidFill>
                <a:latin typeface="+mj-lt"/>
              </a:rPr>
              <a:t>forEach</a:t>
            </a:r>
            <a:endParaRPr lang="fr-FR" sz="1300" dirty="0">
              <a:solidFill>
                <a:schemeClr val="accent3"/>
              </a:solidFill>
              <a:latin typeface="+mj-lt"/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D0AB8EB-3994-44E3-B2C4-F9B321CB9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3378" y="5661500"/>
            <a:ext cx="934359" cy="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41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Ajouter une couche vecteur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ol.layer.Vector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96752"/>
            <a:ext cx="9684568" cy="475252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600" dirty="0">
                <a:solidFill>
                  <a:schemeClr val="bg1"/>
                </a:solidFill>
              </a:rPr>
              <a:t>Ajouter une couche vecteur à la carte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* Nouvelle couche vecteur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vectorLayer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ol.layer.Vector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source: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ol.source.Vector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Source de ma couche vecteur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tableau d'entités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[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Création d’une entité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// 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Objet de type 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ol.Feature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initialisé avec une géométrie et un nom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ol.Feature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ol.geom.Point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ol.proj.fromLonLat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  <a:r>
              <a:rPr lang="fr-FR" sz="1400" dirty="0">
                <a:solidFill>
                  <a:srgbClr val="098658"/>
                </a:solidFill>
                <a:latin typeface="Consolas" panose="020B0609020204030204" pitchFamily="49" charset="0"/>
              </a:rPr>
              <a:t>2.294481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fr-FR" sz="1400" dirty="0">
                <a:solidFill>
                  <a:srgbClr val="098658"/>
                </a:solidFill>
                <a:latin typeface="Consolas" panose="020B0609020204030204" pitchFamily="49" charset="0"/>
              </a:rPr>
              <a:t>48.858370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])),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"Paris"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})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})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spcBef>
                <a:spcPts val="600"/>
              </a:spcBef>
              <a:buNone/>
            </a:pP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map.addLayer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vectorLayer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Ajout de la couche vecteur à la carte -- 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method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'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addLayer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()'</a:t>
            </a:r>
          </a:p>
        </p:txBody>
      </p:sp>
    </p:spTree>
    <p:extLst>
      <p:ext uri="{BB962C8B-B14F-4D97-AF65-F5344CB8AC3E}">
        <p14:creationId xmlns:p14="http://schemas.microsoft.com/office/powerpoint/2010/main" val="1369058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Ajouter une couche vecteur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ol.layer.Vector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96752"/>
            <a:ext cx="9684568" cy="475252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fr-FR" sz="2600" dirty="0">
                <a:solidFill>
                  <a:schemeClr val="bg1"/>
                </a:solidFill>
              </a:rPr>
              <a:t>Définir l’apparence des entités de la couche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* Création d'un style 'Icon'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*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@type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{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module:ol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/style/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Icon~Options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}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iconStyle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ol.style.Style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image: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ol.style.Icon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src: 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'data/icon.png'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mon icône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})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Parcourir les entités de la couche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&lt;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Array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&gt;.</a:t>
            </a:r>
            <a:r>
              <a:rPr lang="fr-FR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forEach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 (ES6) : parcours du tableau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vectorLayer.getSource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getFeatures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forEach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iconStyle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  <a:p>
            <a:pPr marL="0" indent="0">
              <a:spcBef>
                <a:spcPts val="600"/>
              </a:spcBef>
              <a:buNone/>
            </a:pP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12532FC-A26F-4329-965C-BA1299D591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6360" y="5229200"/>
            <a:ext cx="504056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36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Ajouter une couche vecteur</a:t>
            </a:r>
            <a:r>
              <a:rPr lang="fr-FR" dirty="0">
                <a:solidFill>
                  <a:schemeClr val="tx1">
                    <a:lumMod val="65000"/>
                  </a:schemeClr>
                </a:solidFill>
              </a:rPr>
              <a:t>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ol.layer.Vector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196752"/>
            <a:ext cx="9684568" cy="504056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fr-FR" sz="2800" dirty="0">
                <a:solidFill>
                  <a:schemeClr val="bg1"/>
                </a:solidFill>
              </a:rPr>
              <a:t>Ajouter des entités à la couche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 * Ajout d’entités à la couche vecteur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monTableau.forEach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 {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&lt;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Array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&gt;.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forEach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 (ES6) : parcours du tableau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Exclure les villes '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undefined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element.ville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!= 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undefined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Créer une nouvelle entité instance de la classe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Feature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ol.Feature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Propriété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geometry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 :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ol.geom.Point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geometry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ol.geom.Point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ol.proj.fromLonLat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[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element.getCoordinates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().x,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element.getCoordinates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().y]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)),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Propriété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name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 : String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element.ville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})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Appliquer le style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iconStyle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Ajouter l'entité à la source de la couche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vectorLayer.getSource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addFeature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121917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Afficher une popup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ol.Overlay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196752"/>
            <a:ext cx="10081120" cy="5204048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</a:rPr>
              <a:t>Ajouter un bloc HTML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dirty="0">
                <a:solidFill>
                  <a:srgbClr val="008000"/>
                </a:solidFill>
                <a:latin typeface="Consolas" panose="020B0609020204030204" pitchFamily="49" charset="0"/>
              </a:rPr>
              <a:t>&lt;!-- </a:t>
            </a:r>
            <a:r>
              <a:rPr lang="fr-FR" dirty="0" err="1">
                <a:solidFill>
                  <a:srgbClr val="008000"/>
                </a:solidFill>
                <a:latin typeface="Consolas" panose="020B0609020204030204" pitchFamily="49" charset="0"/>
              </a:rPr>
              <a:t>PopUp</a:t>
            </a:r>
            <a:r>
              <a:rPr lang="fr-FR" dirty="0">
                <a:solidFill>
                  <a:srgbClr val="008000"/>
                </a:solidFill>
                <a:latin typeface="Consolas" panose="020B0609020204030204" pitchFamily="49" charset="0"/>
              </a:rPr>
              <a:t> --&gt;</a:t>
            </a:r>
            <a:endParaRPr lang="fr-FR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"popup"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ol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-popup"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fr-FR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   &lt;a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"#"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"popup-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closer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ol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-popup-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closer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dirty="0" err="1">
                <a:solidFill>
                  <a:srgbClr val="0000FF"/>
                </a:solidFill>
                <a:latin typeface="Consolas" panose="020B0609020204030204" pitchFamily="49" charset="0"/>
              </a:rPr>
              <a:t>closePopup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()"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&gt;&lt;/a&gt; </a:t>
            </a:r>
            <a:r>
              <a:rPr lang="fr-FR" dirty="0">
                <a:solidFill>
                  <a:srgbClr val="008000"/>
                </a:solidFill>
                <a:latin typeface="Consolas" panose="020B0609020204030204" pitchFamily="49" charset="0"/>
              </a:rPr>
              <a:t>&lt;!-– Fermer --&gt;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   &lt;div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dirty="0">
                <a:solidFill>
                  <a:srgbClr val="0000FF"/>
                </a:solidFill>
                <a:latin typeface="Consolas" panose="020B0609020204030204" pitchFamily="49" charset="0"/>
              </a:rPr>
              <a:t>"popup-content"</a:t>
            </a: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r>
              <a:rPr lang="fr-FR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008000"/>
                </a:solidFill>
                <a:latin typeface="Consolas" panose="020B0609020204030204" pitchFamily="49" charset="0"/>
              </a:rPr>
              <a:t>&lt;!-- Contenu de la popup--&gt;</a:t>
            </a: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fr-FR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 startAt="2"/>
            </a:pPr>
            <a:r>
              <a:rPr lang="fr-FR" sz="2900" dirty="0">
                <a:solidFill>
                  <a:schemeClr val="bg1"/>
                </a:solidFill>
              </a:rPr>
              <a:t>Créer l’objet JavaScript et l’ajouter à la carte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sz="22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200" dirty="0">
                <a:solidFill>
                  <a:srgbClr val="008000"/>
                </a:solidFill>
                <a:latin typeface="Consolas" panose="020B0609020204030204" pitchFamily="49" charset="0"/>
              </a:rPr>
              <a:t> * Création d'un objet </a:t>
            </a:r>
            <a:r>
              <a:rPr lang="fr-FR" sz="2200" dirty="0" err="1">
                <a:solidFill>
                  <a:srgbClr val="008000"/>
                </a:solidFill>
                <a:latin typeface="Consolas" panose="020B0609020204030204" pitchFamily="49" charset="0"/>
              </a:rPr>
              <a:t>ol.Overlay</a:t>
            </a:r>
            <a:r>
              <a:rPr lang="fr-FR" sz="2200" dirty="0">
                <a:solidFill>
                  <a:srgbClr val="008000"/>
                </a:solidFill>
                <a:latin typeface="Consolas" panose="020B0609020204030204" pitchFamily="49" charset="0"/>
              </a:rPr>
              <a:t> pour ancrer la popup sur la carte.</a:t>
            </a:r>
            <a:endParaRPr lang="fr-FR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2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 popup = </a:t>
            </a:r>
            <a:r>
              <a:rPr lang="fr-FR" sz="22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ol.Overlay</a:t>
            </a: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element</a:t>
            </a: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200" dirty="0">
                <a:solidFill>
                  <a:srgbClr val="A31515"/>
                </a:solidFill>
                <a:latin typeface="Consolas" panose="020B0609020204030204" pitchFamily="49" charset="0"/>
              </a:rPr>
              <a:t>'popup'</a:t>
            </a: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) </a:t>
            </a:r>
            <a:r>
              <a:rPr lang="fr-FR" sz="2200" dirty="0">
                <a:solidFill>
                  <a:srgbClr val="008000"/>
                </a:solidFill>
                <a:latin typeface="Consolas" panose="020B0609020204030204" pitchFamily="49" charset="0"/>
              </a:rPr>
              <a:t>// &lt;div&gt;</a:t>
            </a:r>
            <a:endParaRPr lang="fr-FR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2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map.addOverlay</a:t>
            </a: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(popup);</a:t>
            </a:r>
            <a:endParaRPr lang="fr-FR" sz="22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fr-FR" sz="2900" dirty="0">
                <a:solidFill>
                  <a:schemeClr val="bg1"/>
                </a:solidFill>
              </a:rPr>
              <a:t>Créer la fonction pour fermer la popup au clic sur X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sz="2100" dirty="0">
                <a:solidFill>
                  <a:srgbClr val="008000"/>
                </a:solidFill>
                <a:latin typeface="Consolas" panose="020B0609020204030204" pitchFamily="49" charset="0"/>
              </a:rPr>
              <a:t>// Fermer la popup</a:t>
            </a:r>
            <a:endParaRPr lang="fr-FR" sz="2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closePopup</a:t>
            </a: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() { 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2100" dirty="0" err="1">
                <a:solidFill>
                  <a:srgbClr val="000000"/>
                </a:solidFill>
                <a:latin typeface="Consolas" panose="020B0609020204030204" pitchFamily="49" charset="0"/>
              </a:rPr>
              <a:t>popup.setPosition</a:t>
            </a: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100" dirty="0" err="1">
                <a:solidFill>
                  <a:srgbClr val="0000FF"/>
                </a:solidFill>
                <a:latin typeface="Consolas" panose="020B0609020204030204" pitchFamily="49" charset="0"/>
              </a:rPr>
              <a:t>undefined</a:t>
            </a: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fr-FR" sz="2100" dirty="0">
                <a:solidFill>
                  <a:srgbClr val="008000"/>
                </a:solidFill>
                <a:latin typeface="Consolas" panose="020B0609020204030204" pitchFamily="49" charset="0"/>
              </a:rPr>
              <a:t>// masquer la popup</a:t>
            </a:r>
            <a:endParaRPr lang="fr-FR" sz="2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26643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Afficher une popup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ol.Overlay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196752"/>
            <a:ext cx="10441160" cy="5204048"/>
          </a:xfrm>
        </p:spPr>
        <p:txBody>
          <a:bodyPr>
            <a:normAutofit fontScale="47500" lnSpcReduction="20000"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fr-FR" sz="4200" dirty="0">
                <a:solidFill>
                  <a:schemeClr val="bg1"/>
                </a:solidFill>
              </a:rPr>
              <a:t>Ajouter/Modifier l’événement click sur la carte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fr-FR" sz="32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3300" dirty="0">
                <a:solidFill>
                  <a:srgbClr val="008000"/>
                </a:solidFill>
                <a:latin typeface="Consolas" panose="020B0609020204030204" pitchFamily="49" charset="0"/>
              </a:rPr>
              <a:t> * Évènement click sur la carte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32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29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map.on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'click'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2900" dirty="0">
                <a:solidFill>
                  <a:srgbClr val="008000"/>
                </a:solidFill>
                <a:latin typeface="Consolas" panose="020B0609020204030204" pitchFamily="49" charset="0"/>
              </a:rPr>
              <a:t>// Récupérer l'entité </a:t>
            </a:r>
            <a:r>
              <a:rPr lang="fr-FR" sz="2900" dirty="0" err="1">
                <a:solidFill>
                  <a:srgbClr val="008000"/>
                </a:solidFill>
                <a:latin typeface="Consolas" panose="020B0609020204030204" pitchFamily="49" charset="0"/>
              </a:rPr>
              <a:t>ol.Feature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map.forEachFeatureAtPixel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event.pixel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 { </a:t>
            </a:r>
            <a:r>
              <a:rPr lang="fr-FR" sz="2900" dirty="0">
                <a:solidFill>
                  <a:srgbClr val="008000"/>
                </a:solidFill>
                <a:latin typeface="Consolas" panose="020B0609020204030204" pitchFamily="49" charset="0"/>
              </a:rPr>
              <a:t>// Si une entité retournée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coordinates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feature.getGeometry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getCoordinates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popup.setPosition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coordinates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fr-FR" sz="2900" dirty="0">
                <a:solidFill>
                  <a:srgbClr val="008000"/>
                </a:solidFill>
                <a:latin typeface="Consolas" panose="020B0609020204030204" pitchFamily="49" charset="0"/>
              </a:rPr>
              <a:t>// Position de la popup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008000"/>
                </a:solidFill>
                <a:latin typeface="Consolas" panose="020B0609020204030204" pitchFamily="49" charset="0"/>
              </a:rPr>
              <a:t>//Contenu de la popup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'popup-content'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innerHTML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"&lt;p style='margin:0'&gt;"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feature.get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name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).replace(</a:t>
            </a:r>
            <a:r>
              <a:rPr lang="fr-FR" sz="2900" dirty="0">
                <a:solidFill>
                  <a:srgbClr val="811F3F"/>
                </a:solidFill>
                <a:latin typeface="Consolas" panose="020B0609020204030204" pitchFamily="49" charset="0"/>
              </a:rPr>
              <a:t>/\n/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g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'&lt;</a:t>
            </a:r>
            <a:r>
              <a:rPr lang="fr-FR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br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&gt;'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 + 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"&lt;/p&gt;"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} </a:t>
            </a:r>
            <a:r>
              <a:rPr lang="fr-FR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'popup'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 != </a:t>
            </a:r>
            <a:r>
              <a:rPr lang="fr-FR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 { </a:t>
            </a:r>
            <a:r>
              <a:rPr lang="fr-FR" sz="2900" dirty="0">
                <a:solidFill>
                  <a:srgbClr val="008000"/>
                </a:solidFill>
                <a:latin typeface="Consolas" panose="020B0609020204030204" pitchFamily="49" charset="0"/>
              </a:rPr>
              <a:t>// popup ouverte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closePopup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541914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Afficher une popup </a:t>
            </a:r>
            <a:r>
              <a:rPr lang="fr-FR" sz="3100" dirty="0" err="1">
                <a:solidFill>
                  <a:schemeClr val="tx1">
                    <a:lumMod val="65000"/>
                  </a:schemeClr>
                </a:solidFill>
              </a:rPr>
              <a:t>ol.Overlay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554EA4D5-EC34-4978-868B-2ACBFB9F7FF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9416" y="1340768"/>
            <a:ext cx="10441160" cy="49685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sz="2300" dirty="0">
                <a:solidFill>
                  <a:schemeClr val="bg1"/>
                </a:solidFill>
              </a:rPr>
              <a:t>Parcourir les exemples </a:t>
            </a:r>
            <a:r>
              <a:rPr lang="fr-FR" sz="2300" dirty="0" err="1">
                <a:solidFill>
                  <a:schemeClr val="bg1"/>
                </a:solidFill>
              </a:rPr>
              <a:t>OpenLayers</a:t>
            </a:r>
            <a:r>
              <a:rPr lang="fr-FR" sz="2300" dirty="0">
                <a:solidFill>
                  <a:schemeClr val="bg1"/>
                </a:solidFill>
              </a:rPr>
              <a:t> 3</a:t>
            </a:r>
          </a:p>
          <a:p>
            <a:pPr lvl="2"/>
            <a:r>
              <a:rPr lang="fr-FR" sz="1600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https://openlayers.org/en/v3.20.1/examples/</a:t>
            </a:r>
            <a:endParaRPr lang="fr-FR" sz="16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300" dirty="0">
                <a:solidFill>
                  <a:schemeClr val="bg1"/>
                </a:solidFill>
              </a:rPr>
              <a:t>Ajouter les contrôles : </a:t>
            </a:r>
            <a:r>
              <a:rPr lang="fr-FR" sz="2300" b="1" dirty="0" err="1">
                <a:solidFill>
                  <a:schemeClr val="bg1"/>
                </a:solidFill>
                <a:latin typeface="+mj-lt"/>
              </a:rPr>
              <a:t>ZoomSlider</a:t>
            </a:r>
            <a:r>
              <a:rPr lang="fr-FR" sz="2300" dirty="0">
                <a:solidFill>
                  <a:schemeClr val="bg1"/>
                </a:solidFill>
              </a:rPr>
              <a:t> et </a:t>
            </a:r>
            <a:r>
              <a:rPr lang="fr-FR" sz="2300" b="1" dirty="0" err="1">
                <a:solidFill>
                  <a:schemeClr val="bg1"/>
                </a:solidFill>
                <a:latin typeface="+mj-lt"/>
              </a:rPr>
              <a:t>ZoomToExtent</a:t>
            </a:r>
            <a:endParaRPr lang="fr-FR" sz="2300" b="1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2300" dirty="0">
                <a:solidFill>
                  <a:schemeClr val="bg1"/>
                </a:solidFill>
              </a:rPr>
              <a:t>Ajouter de nouvelles interactions : </a:t>
            </a:r>
          </a:p>
          <a:p>
            <a:pPr lvl="2"/>
            <a:r>
              <a:rPr lang="fr-FR" sz="1800" b="1" dirty="0">
                <a:solidFill>
                  <a:schemeClr val="bg1"/>
                </a:solidFill>
                <a:latin typeface="+mj-lt"/>
              </a:rPr>
              <a:t>Rotation</a:t>
            </a:r>
          </a:p>
          <a:p>
            <a:pPr lvl="2"/>
            <a:r>
              <a:rPr lang="fr-FR" sz="1800" b="1" dirty="0">
                <a:solidFill>
                  <a:schemeClr val="bg1"/>
                </a:solidFill>
                <a:latin typeface="+mj-lt"/>
              </a:rPr>
              <a:t>Dessin et/ou mesure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2300" dirty="0">
                <a:solidFill>
                  <a:schemeClr val="bg1"/>
                </a:solidFill>
              </a:rPr>
              <a:t>Afficher les coordonnées </a:t>
            </a:r>
            <a:r>
              <a:rPr lang="fr-FR" sz="2300" dirty="0" err="1">
                <a:solidFill>
                  <a:schemeClr val="bg1"/>
                </a:solidFill>
              </a:rPr>
              <a:t>x,y</a:t>
            </a:r>
            <a:r>
              <a:rPr lang="fr-FR" sz="23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fr-FR" sz="2300" dirty="0">
                <a:solidFill>
                  <a:schemeClr val="bg1"/>
                </a:solidFill>
              </a:rPr>
              <a:t>dans la popup</a:t>
            </a:r>
          </a:p>
          <a:p>
            <a:pPr marL="153396" lvl="1" indent="0">
              <a:buNone/>
            </a:pPr>
            <a:r>
              <a:rPr lang="fr-FR" sz="1700" dirty="0">
                <a:solidFill>
                  <a:schemeClr val="tx1"/>
                </a:solidFill>
              </a:rPr>
              <a:t>dans la popup 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117C64C-BE02-4B06-8E7F-565DE5285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492896"/>
            <a:ext cx="6513253" cy="37444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82F7490-7DC5-4E2A-8A54-0ECA9E774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408" y="3986073"/>
            <a:ext cx="4403451" cy="22512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743492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b="1" dirty="0"/>
              <a:t>Introduction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055440" y="1412776"/>
            <a:ext cx="10297144" cy="4896544"/>
          </a:xfrm>
        </p:spPr>
        <p:txBody>
          <a:bodyPr rtlCol="0">
            <a:normAutofit lnSpcReduction="10000"/>
          </a:bodyPr>
          <a:lstStyle/>
          <a:p>
            <a:pPr rtl="0"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bg1"/>
                </a:solidFill>
              </a:rPr>
              <a:t>JavaScript</a:t>
            </a:r>
            <a:r>
              <a:rPr lang="fr-FR" dirty="0">
                <a:solidFill>
                  <a:schemeClr val="bg1"/>
                </a:solidFill>
              </a:rPr>
              <a:t> : Langage de programmation web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Inventé en 1995 (</a:t>
            </a:r>
            <a:r>
              <a:rPr lang="fr-FR" dirty="0">
                <a:hlinkClick r:id="rId3"/>
              </a:rPr>
              <a:t>Brendan Eich</a:t>
            </a:r>
            <a:r>
              <a:rPr lang="fr-FR" dirty="0">
                <a:solidFill>
                  <a:schemeClr val="bg1"/>
                </a:solidFill>
              </a:rPr>
              <a:t>, co-fondateur de Mozilla)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Rendre dynamique les pages web HTML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Standardisé en 1997 : </a:t>
            </a:r>
            <a:r>
              <a:rPr lang="fr-FR" b="1" dirty="0" err="1">
                <a:solidFill>
                  <a:schemeClr val="bg1"/>
                </a:solidFill>
              </a:rPr>
              <a:t>ECMAScript</a:t>
            </a:r>
            <a:endParaRPr lang="fr-FR" b="1" dirty="0">
              <a:solidFill>
                <a:schemeClr val="bg1"/>
              </a:solidFill>
            </a:endParaRP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Inutile de préciser le type de variable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Sensible à la casse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Enrichir les pages + interactivité : web 2.0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Aujourd’hui : </a:t>
            </a:r>
            <a:r>
              <a:rPr lang="fr-FR" b="1" dirty="0">
                <a:solidFill>
                  <a:schemeClr val="bg1"/>
                </a:solidFill>
              </a:rPr>
              <a:t>ES6</a:t>
            </a:r>
            <a:r>
              <a:rPr lang="fr-FR" dirty="0">
                <a:solidFill>
                  <a:schemeClr val="bg1"/>
                </a:solidFill>
              </a:rPr>
              <a:t> (JavaScript 2015)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Ajout de lib standard, nouvelle syntaxe et code plus lisible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rtl="0">
              <a:buFont typeface="Wingdings" panose="05000000000000000000" pitchFamily="2" charset="2"/>
              <a:buChar char="v"/>
            </a:pPr>
            <a:r>
              <a:rPr lang="fr-FR" dirty="0">
                <a:solidFill>
                  <a:schemeClr val="bg1"/>
                </a:solidFill>
              </a:rPr>
              <a:t>Avec l’explosion du web, le JavaScript se généralise !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Le code JS s’exécute sur le navigateur (Chrome, IE, Firefox, Safari, etc.) - </a:t>
            </a:r>
            <a:r>
              <a:rPr lang="fr-FR" b="1" dirty="0" err="1">
                <a:solidFill>
                  <a:schemeClr val="bg1"/>
                </a:solidFill>
              </a:rPr>
              <a:t>WebResponsive</a:t>
            </a:r>
            <a:endParaRPr lang="fr-FR" b="1" dirty="0">
              <a:solidFill>
                <a:schemeClr val="bg1"/>
              </a:solidFill>
            </a:endParaRPr>
          </a:p>
          <a:p>
            <a:pPr lvl="1"/>
            <a:r>
              <a:rPr lang="fr-FR" dirty="0">
                <a:solidFill>
                  <a:schemeClr val="bg1"/>
                </a:solidFill>
              </a:rPr>
              <a:t>Smartphones et objets connectés : applications mobiles </a:t>
            </a:r>
            <a:r>
              <a:rPr lang="fr-FR" b="1" dirty="0">
                <a:solidFill>
                  <a:schemeClr val="bg1"/>
                </a:solidFill>
              </a:rPr>
              <a:t>cross-plateforme</a:t>
            </a:r>
            <a:r>
              <a:rPr lang="fr-FR" dirty="0">
                <a:solidFill>
                  <a:schemeClr val="bg1"/>
                </a:solidFill>
              </a:rPr>
              <a:t> (iOS, </a:t>
            </a:r>
            <a:r>
              <a:rPr lang="fr-FR" dirty="0" err="1">
                <a:solidFill>
                  <a:schemeClr val="bg1"/>
                </a:solidFill>
              </a:rPr>
              <a:t>Adroid</a:t>
            </a:r>
            <a:r>
              <a:rPr lang="fr-FR" dirty="0">
                <a:solidFill>
                  <a:schemeClr val="bg1"/>
                </a:solidFill>
              </a:rPr>
              <a:t>, Windows Phone)</a:t>
            </a:r>
          </a:p>
          <a:p>
            <a:pPr lvl="1"/>
            <a:r>
              <a:rPr lang="fr-FR" b="1" dirty="0">
                <a:hlinkClick r:id="rId5"/>
              </a:rPr>
              <a:t>Node.js</a:t>
            </a:r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: application rapide (V8 Google) et possibilité d’exécuter du code coté serveur</a:t>
            </a:r>
          </a:p>
        </p:txBody>
      </p:sp>
      <p:pic>
        <p:nvPicPr>
          <p:cNvPr id="5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248" y="141277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rtlCol="0"/>
          <a:lstStyle/>
          <a:p>
            <a:pPr rtl="0"/>
            <a:r>
              <a:rPr lang="fr-FR" b="1" dirty="0">
                <a:solidFill>
                  <a:schemeClr val="bg1"/>
                </a:solidFill>
              </a:rPr>
              <a:t>ArcGIS API for JavaScript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2400" b="1" dirty="0"/>
              <a:t>Découverte de l’API v4 d’</a:t>
            </a:r>
            <a:r>
              <a:rPr lang="fr-FR" sz="2400" b="1" dirty="0" err="1"/>
              <a:t>Esri</a:t>
            </a:r>
            <a:r>
              <a:rPr lang="fr-FR" sz="2400" b="1" dirty="0"/>
              <a:t> - </a:t>
            </a:r>
            <a:r>
              <a:rPr lang="fr-FR" sz="2400" b="1" dirty="0">
                <a:solidFill>
                  <a:schemeClr val="tx1">
                    <a:lumMod val="65000"/>
                  </a:schemeClr>
                </a:solidFill>
              </a:rPr>
              <a:t>2D/3D</a:t>
            </a:r>
          </a:p>
        </p:txBody>
      </p:sp>
    </p:spTree>
    <p:extLst>
      <p:ext uri="{BB962C8B-B14F-4D97-AF65-F5344CB8AC3E}">
        <p14:creationId xmlns:p14="http://schemas.microsoft.com/office/powerpoint/2010/main" val="4239564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ArcGIS API for Javascript </a:t>
            </a:r>
            <a:r>
              <a:rPr lang="fr-FR" sz="3600" dirty="0">
                <a:solidFill>
                  <a:schemeClr val="tx1">
                    <a:lumMod val="65000"/>
                  </a:schemeClr>
                </a:solidFill>
              </a:rPr>
              <a:t>V4</a:t>
            </a:r>
            <a:r>
              <a:rPr lang="fr-FR" b="1" dirty="0"/>
              <a:t> 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340768"/>
            <a:ext cx="9540552" cy="4896544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Parcourir les exemples de l’API v4 :</a:t>
            </a:r>
          </a:p>
          <a:p>
            <a:pPr lvl="1">
              <a:spcBef>
                <a:spcPts val="600"/>
              </a:spcBef>
            </a:pPr>
            <a:r>
              <a:rPr lang="fr-FR" sz="2000" i="1" dirty="0">
                <a:solidFill>
                  <a:schemeClr val="accent3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https://developers.arcgis.com/javascript/latest/sample-code/</a:t>
            </a:r>
            <a:endParaRPr lang="fr-FR" sz="20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</a:rPr>
              <a:t>Référencer ArcGIS API for JavaScript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&lt;!-- Chargement de la feuille de style CSS ArcGIS --&gt;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rgbClr val="800000"/>
                </a:solidFill>
                <a:latin typeface="Consolas" panose="020B0609020204030204" pitchFamily="49" charset="0"/>
              </a:rPr>
              <a:t>&lt;</a:t>
            </a:r>
            <a:r>
              <a:rPr lang="fr-FR" sz="1500" dirty="0" err="1">
                <a:solidFill>
                  <a:srgbClr val="800000"/>
                </a:solidFill>
                <a:latin typeface="Consolas" panose="020B0609020204030204" pitchFamily="49" charset="0"/>
              </a:rPr>
              <a:t>link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>
                <a:solidFill>
                  <a:srgbClr val="FF0000"/>
                </a:solidFill>
                <a:latin typeface="Consolas" panose="020B0609020204030204" pitchFamily="49" charset="0"/>
              </a:rPr>
              <a:t>rel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stylesheet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>
                <a:solidFill>
                  <a:srgbClr val="FF0000"/>
                </a:solidFill>
                <a:latin typeface="Consolas" panose="020B0609020204030204" pitchFamily="49" charset="0"/>
              </a:rPr>
              <a:t>href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"https://js.arcgis.com/4.14/</a:t>
            </a:r>
            <a:r>
              <a:rPr lang="fr-FR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esri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fr-FR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css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/main.css"</a:t>
            </a:r>
            <a:r>
              <a:rPr lang="fr-FR" sz="15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b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&lt;!-- Chargement de la bibliothèque JS ArcGIS --&gt;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rgbClr val="800000"/>
                </a:solidFill>
                <a:latin typeface="Consolas" panose="020B0609020204030204" pitchFamily="49" charset="0"/>
              </a:rPr>
              <a:t>&lt;script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"https://js.arcgis.com/4.14/"</a:t>
            </a:r>
            <a:r>
              <a:rPr lang="fr-FR" sz="1500" dirty="0">
                <a:solidFill>
                  <a:srgbClr val="800000"/>
                </a:solidFill>
                <a:latin typeface="Consolas" panose="020B0609020204030204" pitchFamily="49" charset="0"/>
              </a:rPr>
              <a:t>&gt;&lt;/script&gt;</a:t>
            </a:r>
            <a:endParaRPr lang="fr-FR" sz="15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 startAt="3"/>
            </a:pPr>
            <a:r>
              <a:rPr lang="fr-FR" sz="2800" dirty="0">
                <a:solidFill>
                  <a:schemeClr val="bg1"/>
                </a:solidFill>
              </a:rPr>
              <a:t>Déclarer une div pour accueillir la carte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500" dirty="0" err="1">
                <a:solidFill>
                  <a:srgbClr val="0000FF"/>
                </a:solidFill>
                <a:latin typeface="Consolas" panose="020B0609020204030204" pitchFamily="49" charset="0"/>
              </a:rPr>
              <a:t>viewDiv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5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  <a:endParaRPr lang="fr-FR" sz="15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 startAt="4"/>
            </a:pPr>
            <a:r>
              <a:rPr lang="fr-FR" sz="2800" dirty="0">
                <a:solidFill>
                  <a:schemeClr val="bg1"/>
                </a:solidFill>
              </a:rPr>
              <a:t>Adapter le style CSS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rgbClr val="800000"/>
                </a:solidFill>
                <a:latin typeface="Consolas" panose="020B0609020204030204" pitchFamily="49" charset="0"/>
              </a:rPr>
              <a:t>#</a:t>
            </a:r>
            <a:r>
              <a:rPr lang="fr-FR" sz="1500" dirty="0" err="1">
                <a:solidFill>
                  <a:srgbClr val="800000"/>
                </a:solidFill>
                <a:latin typeface="Consolas" panose="020B0609020204030204" pitchFamily="49" charset="0"/>
              </a:rPr>
              <a:t>viewDiv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	…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chemeClr val="bg1"/>
                </a:solidFill>
                <a:latin typeface="+mj-lt"/>
              </a:rPr>
              <a:t>}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fr-FR" sz="2800" dirty="0">
                <a:solidFill>
                  <a:schemeClr val="bg1"/>
                </a:solidFill>
              </a:rPr>
              <a:t>Coté JavaScript</a:t>
            </a:r>
          </a:p>
          <a:p>
            <a:pPr marL="0" indent="0"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altLang="fr-FR" sz="1500" dirty="0" err="1">
                <a:solidFill>
                  <a:srgbClr val="595959"/>
                </a:solidFill>
                <a:latin typeface="+mj-lt"/>
              </a:rPr>
              <a:t>require</a:t>
            </a:r>
            <a:r>
              <a:rPr lang="fr-FR" altLang="fr-FR" sz="1500" dirty="0">
                <a:solidFill>
                  <a:srgbClr val="666600"/>
                </a:solidFill>
                <a:latin typeface="+mj-lt"/>
              </a:rPr>
              <a:t>([</a:t>
            </a:r>
            <a:r>
              <a:rPr lang="fr-FR" altLang="fr-FR" sz="1500" dirty="0">
                <a:solidFill>
                  <a:srgbClr val="DD1144"/>
                </a:solidFill>
                <a:latin typeface="+mj-lt"/>
              </a:rPr>
              <a:t>"</a:t>
            </a:r>
            <a:r>
              <a:rPr lang="fr-FR" altLang="fr-FR" sz="1500" dirty="0" err="1">
                <a:solidFill>
                  <a:srgbClr val="DD1144"/>
                </a:solidFill>
                <a:latin typeface="+mj-lt"/>
              </a:rPr>
              <a:t>esri</a:t>
            </a:r>
            <a:r>
              <a:rPr lang="fr-FR" altLang="fr-FR" sz="1500" dirty="0">
                <a:solidFill>
                  <a:srgbClr val="DD1144"/>
                </a:solidFill>
                <a:latin typeface="+mj-lt"/>
              </a:rPr>
              <a:t>/</a:t>
            </a:r>
            <a:r>
              <a:rPr lang="fr-FR" altLang="fr-FR" sz="1500" dirty="0" err="1">
                <a:solidFill>
                  <a:srgbClr val="DD1144"/>
                </a:solidFill>
                <a:latin typeface="+mj-lt"/>
              </a:rPr>
              <a:t>map</a:t>
            </a:r>
            <a:r>
              <a:rPr lang="fr-FR" altLang="fr-FR" sz="1500" dirty="0">
                <a:solidFill>
                  <a:srgbClr val="DD1144"/>
                </a:solidFill>
                <a:latin typeface="+mj-lt"/>
              </a:rPr>
              <a:t>"</a:t>
            </a:r>
            <a:r>
              <a:rPr lang="fr-FR" altLang="fr-FR" sz="1500" dirty="0">
                <a:solidFill>
                  <a:srgbClr val="666600"/>
                </a:solidFill>
                <a:latin typeface="+mj-lt"/>
              </a:rPr>
              <a:t>],</a:t>
            </a:r>
            <a:r>
              <a:rPr lang="fr-FR" altLang="fr-FR" sz="1500" dirty="0">
                <a:solidFill>
                  <a:srgbClr val="595959"/>
                </a:solidFill>
                <a:latin typeface="+mj-lt"/>
              </a:rPr>
              <a:t> </a:t>
            </a:r>
            <a:r>
              <a:rPr lang="fr-FR" altLang="fr-FR" sz="1500" b="1" dirty="0" err="1">
                <a:solidFill>
                  <a:srgbClr val="333333"/>
                </a:solidFill>
                <a:latin typeface="+mj-lt"/>
              </a:rPr>
              <a:t>function</a:t>
            </a:r>
            <a:r>
              <a:rPr lang="fr-FR" altLang="fr-FR" sz="1500" dirty="0">
                <a:solidFill>
                  <a:srgbClr val="666600"/>
                </a:solidFill>
                <a:latin typeface="+mj-lt"/>
              </a:rPr>
              <a:t>(</a:t>
            </a:r>
            <a:r>
              <a:rPr lang="fr-FR" altLang="fr-FR" sz="1500" dirty="0" err="1">
                <a:solidFill>
                  <a:srgbClr val="000000"/>
                </a:solidFill>
                <a:latin typeface="+mj-lt"/>
              </a:rPr>
              <a:t>Map</a:t>
            </a:r>
            <a:r>
              <a:rPr lang="fr-FR" altLang="fr-FR" sz="1500" dirty="0">
                <a:solidFill>
                  <a:srgbClr val="666600"/>
                </a:solidFill>
                <a:latin typeface="+mj-lt"/>
              </a:rPr>
              <a:t>)</a:t>
            </a:r>
            <a:r>
              <a:rPr lang="fr-FR" altLang="fr-FR" sz="1500" dirty="0">
                <a:solidFill>
                  <a:srgbClr val="595959"/>
                </a:solidFill>
                <a:latin typeface="+mj-lt"/>
              </a:rPr>
              <a:t> </a:t>
            </a:r>
            <a:r>
              <a:rPr lang="fr-FR" altLang="fr-FR" sz="1500" dirty="0">
                <a:solidFill>
                  <a:srgbClr val="666600"/>
                </a:solidFill>
                <a:latin typeface="+mj-lt"/>
              </a:rPr>
              <a:t>{</a:t>
            </a:r>
            <a:r>
              <a:rPr lang="fr-FR" altLang="fr-FR" sz="1500" dirty="0">
                <a:solidFill>
                  <a:srgbClr val="595959"/>
                </a:solidFill>
                <a:latin typeface="+mj-lt"/>
              </a:rPr>
              <a:t> </a:t>
            </a:r>
            <a:r>
              <a:rPr lang="fr-FR" altLang="fr-FR" sz="1500" dirty="0">
                <a:solidFill>
                  <a:srgbClr val="666600"/>
                </a:solidFill>
                <a:latin typeface="+mj-lt"/>
              </a:rPr>
              <a:t>...</a:t>
            </a:r>
            <a:r>
              <a:rPr lang="fr-FR" altLang="fr-FR" sz="1500" dirty="0">
                <a:solidFill>
                  <a:srgbClr val="595959"/>
                </a:solidFill>
                <a:latin typeface="+mj-lt"/>
              </a:rPr>
              <a:t> </a:t>
            </a:r>
            <a:r>
              <a:rPr lang="fr-FR" altLang="fr-FR" sz="1500" dirty="0">
                <a:solidFill>
                  <a:srgbClr val="666600"/>
                </a:solidFill>
                <a:latin typeface="+mj-lt"/>
              </a:rPr>
              <a:t>});</a:t>
            </a:r>
            <a:endParaRPr lang="fr-FR" altLang="fr-FR" sz="15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r>
              <a:rPr lang="fr-FR" sz="2400" b="1" dirty="0" err="1">
                <a:solidFill>
                  <a:schemeClr val="bg1"/>
                </a:solidFill>
                <a:highlight>
                  <a:srgbClr val="FFFF00"/>
                </a:highlight>
              </a:rPr>
              <a:t>require</a:t>
            </a:r>
            <a:r>
              <a:rPr lang="fr-FR" sz="2400" dirty="0">
                <a:solidFill>
                  <a:schemeClr val="bg1"/>
                </a:solidFill>
              </a:rPr>
              <a:t> : chargement des modules spécifique depuis l’API</a:t>
            </a:r>
            <a:endParaRPr lang="fr-FR" altLang="fr-FR" sz="2200" dirty="0">
              <a:solidFill>
                <a:schemeClr val="tx1"/>
              </a:solidFill>
              <a:latin typeface="+mj-lt"/>
            </a:endParaRPr>
          </a:p>
          <a:p>
            <a:pPr marL="0" indent="0">
              <a:buNone/>
            </a:pPr>
            <a:endParaRPr lang="fr-FR" sz="32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4F3163C-AA43-4425-B2B1-05BE6793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485" y="3429000"/>
            <a:ext cx="4283717" cy="2210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ArcGIS — Wikipédia">
            <a:extLst>
              <a:ext uri="{FF2B5EF4-FFF2-40B4-BE49-F238E27FC236}">
                <a16:creationId xmlns:a16="http://schemas.microsoft.com/office/drawing/2014/main" id="{A57309C0-2EDA-4A89-913B-3C2F2DC1D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264" y="1556792"/>
            <a:ext cx="1052736" cy="105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1648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Créer une carte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</a:rPr>
              <a:t>2D/3D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72816"/>
            <a:ext cx="4392490" cy="4464496"/>
          </a:xfrm>
          <a:ln w="6350">
            <a:solidFill>
              <a:schemeClr val="tx1"/>
            </a:solidFill>
          </a:ln>
        </p:spPr>
        <p:txBody>
          <a:bodyPr>
            <a:normAutofit fontScale="47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fr-FR" sz="5100" dirty="0">
                <a:solidFill>
                  <a:schemeClr val="bg1"/>
                </a:solidFill>
              </a:rPr>
              <a:t>Création d’une carte 2D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esri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fr-FR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Map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esri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fr-FR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views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fr-FR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MapView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  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], </a:t>
            </a:r>
            <a:r>
              <a:rPr lang="fr-FR" sz="29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MapView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008000"/>
                </a:solidFill>
                <a:latin typeface="Consolas" panose="020B0609020204030204" pitchFamily="49" charset="0"/>
              </a:rPr>
              <a:t>// Objet </a:t>
            </a:r>
            <a:r>
              <a:rPr lang="fr-FR" sz="2900" dirty="0" err="1">
                <a:solidFill>
                  <a:srgbClr val="008000"/>
                </a:solidFill>
                <a:latin typeface="Consolas" panose="020B0609020204030204" pitchFamily="49" charset="0"/>
              </a:rPr>
              <a:t>Map</a:t>
            </a:r>
            <a:r>
              <a:rPr lang="fr-FR" sz="2900" dirty="0">
                <a:solidFill>
                  <a:srgbClr val="008000"/>
                </a:solidFill>
                <a:latin typeface="Consolas" panose="020B0609020204030204" pitchFamily="49" charset="0"/>
              </a:rPr>
              <a:t> ArcGIS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"topo-</a:t>
            </a:r>
            <a:r>
              <a:rPr lang="fr-FR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vector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008000"/>
                </a:solidFill>
                <a:latin typeface="Consolas" panose="020B0609020204030204" pitchFamily="49" charset="0"/>
              </a:rPr>
              <a:t>// Carte 2D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2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MapView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container: 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900" dirty="0" err="1">
                <a:solidFill>
                  <a:srgbClr val="A31515"/>
                </a:solidFill>
                <a:latin typeface="Consolas" panose="020B0609020204030204" pitchFamily="49" charset="0"/>
              </a:rPr>
              <a:t>viewDiv</a:t>
            </a:r>
            <a:r>
              <a:rPr lang="fr-FR" sz="2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29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center: [</a:t>
            </a:r>
            <a:r>
              <a:rPr lang="fr-FR" sz="2900" dirty="0">
                <a:solidFill>
                  <a:srgbClr val="098658"/>
                </a:solidFill>
                <a:latin typeface="Consolas" panose="020B0609020204030204" pitchFamily="49" charset="0"/>
              </a:rPr>
              <a:t>2.294481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2900" dirty="0">
                <a:solidFill>
                  <a:srgbClr val="098658"/>
                </a:solidFill>
                <a:latin typeface="Consolas" panose="020B0609020204030204" pitchFamily="49" charset="0"/>
              </a:rPr>
              <a:t>48.858370</a:t>
            </a: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],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zoom: </a:t>
            </a:r>
            <a:r>
              <a:rPr lang="fr-FR" sz="2900" dirty="0">
                <a:solidFill>
                  <a:srgbClr val="098658"/>
                </a:solidFill>
                <a:latin typeface="Consolas" panose="020B0609020204030204" pitchFamily="49" charset="0"/>
              </a:rPr>
              <a:t>10</a:t>
            </a:r>
            <a:endParaRPr lang="fr-FR" sz="2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9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fr-FR" sz="2900" dirty="0">
              <a:solidFill>
                <a:schemeClr val="bg1"/>
              </a:solidFill>
            </a:endParaRPr>
          </a:p>
        </p:txBody>
      </p:sp>
      <p:sp>
        <p:nvSpPr>
          <p:cNvPr id="6" name="Espace réservé du contenu 7">
            <a:extLst>
              <a:ext uri="{FF2B5EF4-FFF2-40B4-BE49-F238E27FC236}">
                <a16:creationId xmlns:a16="http://schemas.microsoft.com/office/drawing/2014/main" id="{1A2FD23C-2EC3-4958-95A9-B8B852EF07D7}"/>
              </a:ext>
            </a:extLst>
          </p:cNvPr>
          <p:cNvSpPr txBox="1">
            <a:spLocks/>
          </p:cNvSpPr>
          <p:nvPr/>
        </p:nvSpPr>
        <p:spPr>
          <a:xfrm>
            <a:off x="6600056" y="1384567"/>
            <a:ext cx="4968552" cy="5212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fr-FR" sz="5100" dirty="0">
                <a:solidFill>
                  <a:schemeClr val="bg1"/>
                </a:solidFill>
              </a:rPr>
              <a:t>Création d’une carte 3D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fr-F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require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([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500" dirty="0" err="1">
                <a:solidFill>
                  <a:srgbClr val="A31515"/>
                </a:solidFill>
                <a:latin typeface="Consolas" panose="020B0609020204030204" pitchFamily="49" charset="0"/>
              </a:rPr>
              <a:t>esri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fr-FR" sz="2500" dirty="0" err="1">
                <a:solidFill>
                  <a:srgbClr val="A31515"/>
                </a:solidFill>
                <a:latin typeface="Consolas" panose="020B0609020204030204" pitchFamily="49" charset="0"/>
              </a:rPr>
              <a:t>Map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500" dirty="0" err="1">
                <a:solidFill>
                  <a:srgbClr val="A31515"/>
                </a:solidFill>
                <a:latin typeface="Consolas" panose="020B0609020204030204" pitchFamily="49" charset="0"/>
              </a:rPr>
              <a:t>esri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fr-FR" sz="2500" dirty="0" err="1">
                <a:solidFill>
                  <a:srgbClr val="A31515"/>
                </a:solidFill>
                <a:latin typeface="Consolas" panose="020B0609020204030204" pitchFamily="49" charset="0"/>
              </a:rPr>
              <a:t>views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fr-FR" sz="2500" dirty="0" err="1">
                <a:solidFill>
                  <a:srgbClr val="A31515"/>
                </a:solidFill>
                <a:latin typeface="Consolas" panose="020B0609020204030204" pitchFamily="49" charset="0"/>
              </a:rPr>
              <a:t>SceneView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" </a:t>
            </a:r>
            <a:endParaRPr lang="fr-FR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], </a:t>
            </a:r>
            <a:r>
              <a:rPr lang="fr-FR" sz="25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SceneView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8000"/>
                </a:solidFill>
                <a:latin typeface="Consolas" panose="020B0609020204030204" pitchFamily="49" charset="0"/>
              </a:rPr>
              <a:t>// Objet </a:t>
            </a:r>
            <a:r>
              <a:rPr lang="fr-FR" sz="2500" dirty="0" err="1">
                <a:solidFill>
                  <a:srgbClr val="008000"/>
                </a:solidFill>
                <a:latin typeface="Consolas" panose="020B0609020204030204" pitchFamily="49" charset="0"/>
              </a:rPr>
              <a:t>Map</a:t>
            </a:r>
            <a:r>
              <a:rPr lang="fr-FR" sz="2500" dirty="0">
                <a:solidFill>
                  <a:srgbClr val="008000"/>
                </a:solidFill>
                <a:latin typeface="Consolas" panose="020B0609020204030204" pitchFamily="49" charset="0"/>
              </a:rPr>
              <a:t> ArcGIS</a:t>
            </a:r>
            <a:endParaRPr lang="fr-FR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2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"topo-</a:t>
            </a:r>
            <a:r>
              <a:rPr lang="fr-FR" sz="2500" dirty="0" err="1">
                <a:solidFill>
                  <a:srgbClr val="A31515"/>
                </a:solidFill>
                <a:latin typeface="Consolas" panose="020B0609020204030204" pitchFamily="49" charset="0"/>
              </a:rPr>
              <a:t>vector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fr-FR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});    </a:t>
            </a:r>
          </a:p>
          <a:p>
            <a:pPr marL="0" indent="0">
              <a:spcBef>
                <a:spcPts val="600"/>
              </a:spcBef>
              <a:buNone/>
            </a:pPr>
            <a:endParaRPr lang="fr-FR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500" dirty="0">
                <a:solidFill>
                  <a:srgbClr val="008000"/>
                </a:solidFill>
                <a:latin typeface="Consolas" panose="020B0609020204030204" pitchFamily="49" charset="0"/>
              </a:rPr>
              <a:t>// Carte 3D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2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SceneView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container: 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500" dirty="0" err="1">
                <a:solidFill>
                  <a:srgbClr val="A31515"/>
                </a:solidFill>
                <a:latin typeface="Consolas" panose="020B0609020204030204" pitchFamily="49" charset="0"/>
              </a:rPr>
              <a:t>viewDiv</a:t>
            </a:r>
            <a:r>
              <a:rPr lang="fr-FR" sz="25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map</a:t>
            </a: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camera: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position: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x: -</a:t>
            </a:r>
            <a:r>
              <a:rPr lang="fr-FR" sz="2200" dirty="0">
                <a:solidFill>
                  <a:srgbClr val="098658"/>
                </a:solidFill>
                <a:latin typeface="Consolas" panose="020B0609020204030204" pitchFamily="49" charset="0"/>
              </a:rPr>
              <a:t>118.80800</a:t>
            </a: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y: </a:t>
            </a:r>
            <a:r>
              <a:rPr lang="fr-FR" sz="2200" dirty="0">
                <a:solidFill>
                  <a:srgbClr val="098658"/>
                </a:solidFill>
                <a:latin typeface="Consolas" panose="020B0609020204030204" pitchFamily="49" charset="0"/>
              </a:rPr>
              <a:t>33.96100</a:t>
            </a: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z: </a:t>
            </a:r>
            <a:r>
              <a:rPr lang="fr-FR" sz="2200" dirty="0">
                <a:solidFill>
                  <a:srgbClr val="098658"/>
                </a:solidFill>
                <a:latin typeface="Consolas" panose="020B0609020204030204" pitchFamily="49" charset="0"/>
              </a:rPr>
              <a:t>25000</a:t>
            </a:r>
            <a:endParaRPr lang="fr-FR" sz="2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tilt: </a:t>
            </a:r>
            <a:r>
              <a:rPr lang="fr-FR" sz="2500" dirty="0">
                <a:solidFill>
                  <a:srgbClr val="098658"/>
                </a:solidFill>
                <a:latin typeface="Consolas" panose="020B0609020204030204" pitchFamily="49" charset="0"/>
              </a:rPr>
              <a:t>65</a:t>
            </a:r>
            <a:endParaRPr lang="fr-FR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  <a:endParaRPr lang="fr-FR" sz="2500" dirty="0">
              <a:solidFill>
                <a:schemeClr val="bg1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5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fr-FR" sz="2500" dirty="0">
              <a:solidFill>
                <a:schemeClr val="bg1"/>
              </a:solidFill>
            </a:endParaRP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AC878AEB-C305-4945-8631-86181C51E038}"/>
              </a:ext>
            </a:extLst>
          </p:cNvPr>
          <p:cNvCxnSpPr>
            <a:cxnSpLocks/>
          </p:cNvCxnSpPr>
          <p:nvPr/>
        </p:nvCxnSpPr>
        <p:spPr>
          <a:xfrm>
            <a:off x="5807968" y="1772816"/>
            <a:ext cx="0" cy="4608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525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Ajouter des widgets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</a:rPr>
              <a:t>UI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560" y="1582892"/>
            <a:ext cx="5716488" cy="324036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</a:rPr>
              <a:t>Ajouter un logo</a:t>
            </a:r>
          </a:p>
          <a:p>
            <a:pPr>
              <a:spcBef>
                <a:spcPts val="600"/>
              </a:spcBef>
              <a:buFont typeface="Candara" panose="020E0502030303020204" pitchFamily="34" charset="0"/>
              <a:buChar char="&gt;"/>
            </a:pPr>
            <a:r>
              <a:rPr lang="en-US" sz="1600" dirty="0">
                <a:solidFill>
                  <a:schemeClr val="bg1"/>
                </a:solidFill>
              </a:rPr>
              <a:t>HTML : 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logoDiv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esri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-widget"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&gt;&lt;/div&gt;</a:t>
            </a:r>
          </a:p>
          <a:p>
            <a:pPr>
              <a:spcBef>
                <a:spcPts val="600"/>
              </a:spcBef>
              <a:buFont typeface="Candara" panose="020E0502030303020204" pitchFamily="34" charset="0"/>
              <a:buChar char="&gt;"/>
            </a:pPr>
            <a:r>
              <a:rPr lang="fr-FR" sz="1600" dirty="0">
                <a:solidFill>
                  <a:schemeClr val="bg1"/>
                </a:solidFill>
              </a:rPr>
              <a:t>CSS 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800000"/>
                </a:solidFill>
                <a:latin typeface="Consolas" panose="020B0609020204030204" pitchFamily="49" charset="0"/>
              </a:rPr>
              <a:t>    #</a:t>
            </a:r>
            <a:r>
              <a:rPr lang="fr-FR" sz="1400" dirty="0" err="1">
                <a:solidFill>
                  <a:srgbClr val="800000"/>
                </a:solidFill>
                <a:latin typeface="Consolas" panose="020B0609020204030204" pitchFamily="49" charset="0"/>
              </a:rPr>
              <a:t>logoDiv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</a:t>
            </a:r>
            <a:r>
              <a:rPr lang="fr-F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width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>
                <a:solidFill>
                  <a:srgbClr val="098658"/>
                </a:solidFill>
                <a:latin typeface="Consolas" panose="020B0609020204030204" pitchFamily="49" charset="0"/>
              </a:rPr>
              <a:t>64px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</a:t>
            </a:r>
            <a:r>
              <a:rPr lang="fr-F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>
                <a:solidFill>
                  <a:srgbClr val="098658"/>
                </a:solidFill>
                <a:latin typeface="Consolas" panose="020B0609020204030204" pitchFamily="49" charset="0"/>
              </a:rPr>
              <a:t>32px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background-size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>
                <a:solidFill>
                  <a:srgbClr val="098658"/>
                </a:solidFill>
                <a:latin typeface="Consolas" panose="020B0609020204030204" pitchFamily="49" charset="0"/>
              </a:rPr>
              <a:t>64px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>
                <a:solidFill>
                  <a:srgbClr val="098658"/>
                </a:solidFill>
                <a:latin typeface="Consolas" panose="020B0609020204030204" pitchFamily="49" charset="0"/>
              </a:rPr>
              <a:t>32px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</a:rPr>
              <a:t>      background-image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url(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"../ressources/logoP8.png"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fr-FR" sz="14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buFont typeface="Candara" panose="020E0502030303020204" pitchFamily="34" charset="0"/>
              <a:buChar char="&gt;"/>
            </a:pPr>
            <a:r>
              <a:rPr lang="fr-FR" sz="1600" dirty="0">
                <a:solidFill>
                  <a:schemeClr val="bg1"/>
                </a:solidFill>
              </a:rPr>
              <a:t>JavaScript 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view.ui.add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logoDiv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"bottom-right"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DF497C-441C-41DF-A0FB-A89F9043C3EC}"/>
              </a:ext>
            </a:extLst>
          </p:cNvPr>
          <p:cNvSpPr/>
          <p:nvPr/>
        </p:nvSpPr>
        <p:spPr>
          <a:xfrm>
            <a:off x="5386056" y="5258512"/>
            <a:ext cx="6110541" cy="7386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5C2699"/>
                </a:solidFill>
                <a:latin typeface="Consolas" panose="020B0609020204030204" pitchFamily="49" charset="0"/>
              </a:rPr>
              <a:t>require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</a:rPr>
              <a:t>([</a:t>
            </a:r>
            <a:r>
              <a:rPr lang="en-US" sz="1400" dirty="0">
                <a:solidFill>
                  <a:srgbClr val="C41A16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C41A16"/>
                </a:solidFill>
                <a:latin typeface="Consolas" panose="020B0609020204030204" pitchFamily="49" charset="0"/>
              </a:rPr>
              <a:t>esri</a:t>
            </a:r>
            <a:r>
              <a:rPr lang="en-US" sz="1400" dirty="0">
                <a:solidFill>
                  <a:srgbClr val="C41A16"/>
                </a:solidFill>
                <a:latin typeface="Consolas" panose="020B0609020204030204" pitchFamily="49" charset="0"/>
              </a:rPr>
              <a:t>/widgets/Search"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</a:rPr>
              <a:t>], </a:t>
            </a:r>
            <a:r>
              <a:rPr lang="en-US" sz="1400" b="1" dirty="0">
                <a:solidFill>
                  <a:srgbClr val="AA0D91"/>
                </a:solidFill>
                <a:latin typeface="Consolas" panose="020B0609020204030204" pitchFamily="49" charset="0"/>
              </a:rPr>
              <a:t>function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>
                <a:solidFill>
                  <a:srgbClr val="5C2699"/>
                </a:solidFill>
                <a:latin typeface="Consolas" panose="020B0609020204030204" pitchFamily="49" charset="0"/>
              </a:rPr>
              <a:t>Search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</a:rPr>
              <a:t>) { </a:t>
            </a:r>
          </a:p>
          <a:p>
            <a:r>
              <a:rPr lang="en-US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   /* code goes here */</a:t>
            </a:r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400" dirty="0">
                <a:solidFill>
                  <a:srgbClr val="595959"/>
                </a:solidFill>
                <a:latin typeface="Consolas" panose="020B0609020204030204" pitchFamily="49" charset="0"/>
              </a:rPr>
              <a:t>});</a:t>
            </a:r>
            <a:endParaRPr lang="fr-FR" sz="1400" dirty="0"/>
          </a:p>
        </p:txBody>
      </p:sp>
      <p:sp>
        <p:nvSpPr>
          <p:cNvPr id="11" name="Espace réservé du contenu 7">
            <a:extLst>
              <a:ext uri="{FF2B5EF4-FFF2-40B4-BE49-F238E27FC236}">
                <a16:creationId xmlns:a16="http://schemas.microsoft.com/office/drawing/2014/main" id="{742F96B0-E9B1-45AD-B267-FBD5523592ED}"/>
              </a:ext>
            </a:extLst>
          </p:cNvPr>
          <p:cNvSpPr txBox="1">
            <a:spLocks/>
          </p:cNvSpPr>
          <p:nvPr/>
        </p:nvSpPr>
        <p:spPr>
          <a:xfrm>
            <a:off x="6922101" y="2096852"/>
            <a:ext cx="4574496" cy="26642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600"/>
              </a:spcBef>
              <a:buFont typeface="+mj-lt"/>
              <a:buAutoNum type="arabicPeriod" startAt="2"/>
            </a:pPr>
            <a:r>
              <a:rPr lang="fr-FR" sz="2800" dirty="0">
                <a:solidFill>
                  <a:schemeClr val="bg1"/>
                </a:solidFill>
              </a:rPr>
              <a:t>Recherche d’adresse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Init du widget de recherche d'adresse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Ajout du widget à la carte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view.ui.add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"top-right"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400" dirty="0">
              <a:solidFill>
                <a:schemeClr val="bg1"/>
              </a:solidFill>
            </a:endParaRP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D4AA5493-7F10-419B-93BA-6D3E2EEF08DF}"/>
              </a:ext>
            </a:extLst>
          </p:cNvPr>
          <p:cNvCxnSpPr>
            <a:cxnSpLocks/>
          </p:cNvCxnSpPr>
          <p:nvPr/>
        </p:nvCxnSpPr>
        <p:spPr>
          <a:xfrm>
            <a:off x="6922104" y="1916832"/>
            <a:ext cx="0" cy="2736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54545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Ajouter des widgets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</a:rPr>
              <a:t>UI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340768"/>
            <a:ext cx="9144000" cy="4032448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spcBef>
                <a:spcPts val="600"/>
              </a:spcBef>
              <a:buFont typeface="+mj-lt"/>
              <a:buAutoNum type="arabicPeriod" startAt="3"/>
            </a:pPr>
            <a:r>
              <a:rPr lang="fr-FR" sz="30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3000" dirty="0">
                <a:solidFill>
                  <a:schemeClr val="bg1"/>
                </a:solidFill>
              </a:rPr>
              <a:t>Ajouter la bibliothèque des fonds de carte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// Init du widget de la bibliothèque des fonds de carte 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source: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portal: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url: </a:t>
            </a:r>
            <a:r>
              <a:rPr lang="fr-FR" sz="1500" dirty="0">
                <a:solidFill>
                  <a:srgbClr val="A31515"/>
                </a:solidFill>
                <a:latin typeface="Consolas" panose="020B0609020204030204" pitchFamily="49" charset="0"/>
              </a:rPr>
              <a:t>"https://www.arcgis.com"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useVectorBasemaps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5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fr-FR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Load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vector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tile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r>
              <a:rPr lang="fr-FR" sz="1500" dirty="0" err="1">
                <a:solidFill>
                  <a:srgbClr val="008000"/>
                </a:solidFill>
                <a:latin typeface="Consolas" panose="020B0609020204030204" pitchFamily="49" charset="0"/>
              </a:rPr>
              <a:t>basemaps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>
                <a:solidFill>
                  <a:srgbClr val="008000"/>
                </a:solidFill>
                <a:latin typeface="Consolas" panose="020B0609020204030204" pitchFamily="49" charset="0"/>
              </a:rPr>
              <a:t>// Ajout du widget à la carte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view.ui.add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5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position: </a:t>
            </a:r>
            <a:r>
              <a:rPr lang="fr-FR" sz="1500" dirty="0">
                <a:solidFill>
                  <a:srgbClr val="A31515"/>
                </a:solidFill>
                <a:latin typeface="Consolas" panose="020B0609020204030204" pitchFamily="49" charset="0"/>
              </a:rPr>
              <a:t>"top-right"</a:t>
            </a:r>
            <a:endParaRPr lang="fr-FR" sz="1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5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ECEDF-039B-4919-8EF7-7D086B28E0F4}"/>
              </a:ext>
            </a:extLst>
          </p:cNvPr>
          <p:cNvSpPr/>
          <p:nvPr/>
        </p:nvSpPr>
        <p:spPr>
          <a:xfrm>
            <a:off x="4439816" y="5373216"/>
            <a:ext cx="6840760" cy="73866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5C2699"/>
                </a:solidFill>
                <a:latin typeface="Consolas" panose="020B0609020204030204" pitchFamily="49" charset="0"/>
              </a:rPr>
              <a:t>require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([</a:t>
            </a:r>
            <a:r>
              <a:rPr lang="fr-FR" sz="1400" dirty="0">
                <a:solidFill>
                  <a:srgbClr val="C41A16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C41A16"/>
                </a:solidFill>
                <a:latin typeface="Consolas" panose="020B0609020204030204" pitchFamily="49" charset="0"/>
              </a:rPr>
              <a:t>esri</a:t>
            </a:r>
            <a:r>
              <a:rPr lang="fr-FR" sz="1400" dirty="0">
                <a:solidFill>
                  <a:srgbClr val="C41A16"/>
                </a:solidFill>
                <a:latin typeface="Consolas" panose="020B0609020204030204" pitchFamily="49" charset="0"/>
              </a:rPr>
              <a:t>/widgets/</a:t>
            </a:r>
            <a:r>
              <a:rPr lang="fr-FR" sz="1400" dirty="0" err="1">
                <a:solidFill>
                  <a:srgbClr val="C41A16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400" dirty="0">
                <a:solidFill>
                  <a:srgbClr val="C41A16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], </a:t>
            </a:r>
            <a:r>
              <a:rPr lang="fr-FR" sz="1400" b="1" dirty="0" err="1">
                <a:solidFill>
                  <a:srgbClr val="AA0D91"/>
                </a:solidFill>
                <a:latin typeface="Consolas" panose="020B0609020204030204" pitchFamily="49" charset="0"/>
              </a:rPr>
              <a:t>function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5C2699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) { </a:t>
            </a:r>
          </a:p>
          <a:p>
            <a:r>
              <a:rPr lang="fr-FR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   /* code </a:t>
            </a:r>
            <a:r>
              <a:rPr lang="fr-FR" sz="1400" i="1" dirty="0" err="1">
                <a:solidFill>
                  <a:srgbClr val="006A00"/>
                </a:solidFill>
                <a:latin typeface="Consolas" panose="020B0609020204030204" pitchFamily="49" charset="0"/>
              </a:rPr>
              <a:t>goes</a:t>
            </a:r>
            <a:r>
              <a:rPr lang="fr-FR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</a:t>
            </a:r>
            <a:r>
              <a:rPr lang="fr-FR" sz="1400" i="1" dirty="0" err="1">
                <a:solidFill>
                  <a:srgbClr val="006A00"/>
                </a:solidFill>
                <a:latin typeface="Consolas" panose="020B0609020204030204" pitchFamily="49" charset="0"/>
              </a:rPr>
              <a:t>here</a:t>
            </a:r>
            <a:r>
              <a:rPr lang="fr-FR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*/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});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91262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Ajouter des widgets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</a:rPr>
              <a:t>UI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440" y="1196752"/>
            <a:ext cx="10297144" cy="5112568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 startAt="4"/>
            </a:pPr>
            <a:r>
              <a:rPr lang="fr-FR" sz="2900" dirty="0">
                <a:solidFill>
                  <a:schemeClr val="bg1"/>
                </a:solidFill>
              </a:rPr>
              <a:t>Afficher/masquer la bibliothèque des fonds de carte</a:t>
            </a:r>
          </a:p>
          <a:p>
            <a:pPr>
              <a:spcBef>
                <a:spcPts val="600"/>
              </a:spcBef>
              <a:buFont typeface="Candara" panose="020E0502030303020204" pitchFamily="34" charset="0"/>
              <a:buChar char="&gt;"/>
            </a:pPr>
            <a:r>
              <a:rPr lang="en-US" sz="2100" dirty="0">
                <a:solidFill>
                  <a:schemeClr val="bg1"/>
                </a:solidFill>
              </a:rPr>
              <a:t>HTML 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button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btShowBasemapGallery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</a:rPr>
              <a:t>value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Basemaps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FF0000"/>
                </a:solidFill>
                <a:latin typeface="Consolas" panose="020B0609020204030204" pitchFamily="49" charset="0"/>
              </a:rPr>
              <a:t>onClick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showBasemapGallery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()"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esri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-widget"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800000"/>
              </a:solidFill>
              <a:latin typeface="Consolas" panose="020B0609020204030204" pitchFamily="49" charset="0"/>
            </a:endParaRPr>
          </a:p>
          <a:p>
            <a:pPr>
              <a:spcBef>
                <a:spcPts val="600"/>
              </a:spcBef>
              <a:buFont typeface="Candara" panose="020E0502030303020204" pitchFamily="34" charset="0"/>
              <a:buChar char="&gt;"/>
            </a:pPr>
            <a:endParaRPr lang="fr-FR" sz="1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buFont typeface="Candara" panose="020E0502030303020204" pitchFamily="34" charset="0"/>
              <a:buChar char="&gt;"/>
            </a:pPr>
            <a:r>
              <a:rPr lang="fr-FR" sz="2100" dirty="0">
                <a:solidFill>
                  <a:schemeClr val="bg1"/>
                </a:solidFill>
              </a:rPr>
              <a:t>JavaScript</a:t>
            </a:r>
            <a:r>
              <a:rPr lang="fr-FR" sz="1900" dirty="0">
                <a:solidFill>
                  <a:schemeClr val="bg1"/>
                </a:solidFill>
              </a:rPr>
              <a:t> 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8000"/>
                </a:solidFill>
                <a:latin typeface="Consolas" panose="020B0609020204030204" pitchFamily="49" charset="0"/>
              </a:rPr>
              <a:t> * Afficher / Masquer les fonds de cartes</a:t>
            </a:r>
            <a:endParaRPr lang="fr-F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showBasemapGallery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() {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basemapGalleryVisible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view.ui.remove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basemapGalleryVisible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} </a:t>
            </a:r>
            <a:r>
              <a:rPr lang="fr-F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view.ui.add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position: </a:t>
            </a:r>
            <a:r>
              <a:rPr lang="fr-FR" sz="1800" dirty="0">
                <a:solidFill>
                  <a:srgbClr val="A31515"/>
                </a:solidFill>
                <a:latin typeface="Consolas" panose="020B0609020204030204" pitchFamily="49" charset="0"/>
              </a:rPr>
              <a:t>"top-right"</a:t>
            </a:r>
            <a:endParaRPr lang="fr-F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basemapGalleryVisible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 marL="0" indent="0">
              <a:spcBef>
                <a:spcPts val="600"/>
              </a:spcBef>
              <a:buNone/>
            </a:pPr>
            <a:b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7" name="Espace réservé du contenu 7">
            <a:extLst>
              <a:ext uri="{FF2B5EF4-FFF2-40B4-BE49-F238E27FC236}">
                <a16:creationId xmlns:a16="http://schemas.microsoft.com/office/drawing/2014/main" id="{21B2EDCB-6955-4C72-B8CA-064216A1FE05}"/>
              </a:ext>
            </a:extLst>
          </p:cNvPr>
          <p:cNvSpPr txBox="1">
            <a:spLocks/>
          </p:cNvSpPr>
          <p:nvPr/>
        </p:nvSpPr>
        <p:spPr>
          <a:xfrm>
            <a:off x="6096000" y="3717032"/>
            <a:ext cx="4968552" cy="2016224"/>
          </a:xfrm>
          <a:prstGeom prst="rect">
            <a:avLst/>
          </a:prstGeom>
          <a:ln w="6350">
            <a:solidFill>
              <a:schemeClr val="tx1">
                <a:lumMod val="50000"/>
              </a:schemeClr>
            </a:solidFill>
            <a:prstDash val="sysDot"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itchFamily="34" charset="0"/>
              <a:buNone/>
            </a:pPr>
            <a:r>
              <a:rPr lang="fr-FR" sz="1400" dirty="0">
                <a:solidFill>
                  <a:schemeClr val="bg1"/>
                </a:solidFill>
              </a:rPr>
              <a:t>On déclare ici une variable Booléen </a:t>
            </a:r>
            <a:r>
              <a:rPr lang="fr-FR" sz="1400" b="1" dirty="0" err="1">
                <a:solidFill>
                  <a:schemeClr val="bg1"/>
                </a:solidFill>
                <a:latin typeface="+mj-lt"/>
              </a:rPr>
              <a:t>basemapGalleryVisible</a:t>
            </a:r>
            <a:r>
              <a:rPr lang="fr-FR" sz="1400" dirty="0">
                <a:solidFill>
                  <a:schemeClr val="bg1"/>
                </a:solidFill>
              </a:rPr>
              <a:t> pour déterminer si il faut ou non afficher la bibliothèque des fonds de carte :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 * Init des variables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basemapGalleryVisible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514558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Ajouter des couches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  <a:hlinkClick r:id="rId2"/>
              </a:rPr>
              <a:t>GeoJSONLayer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432" y="1340768"/>
            <a:ext cx="10513168" cy="4968552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</a:rPr>
              <a:t>Ajouter un fichier </a:t>
            </a:r>
            <a:r>
              <a:rPr lang="fr-FR" sz="2800" dirty="0" err="1">
                <a:solidFill>
                  <a:schemeClr val="bg1"/>
                </a:solidFill>
              </a:rPr>
              <a:t>GeoJSON</a:t>
            </a:r>
            <a:r>
              <a:rPr lang="fr-FR" sz="2800" dirty="0">
                <a:solidFill>
                  <a:schemeClr val="bg1"/>
                </a:solidFill>
              </a:rPr>
              <a:t> à la carte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300" dirty="0">
                <a:solidFill>
                  <a:srgbClr val="008000"/>
                </a:solidFill>
                <a:latin typeface="Consolas" panose="020B0609020204030204" pitchFamily="49" charset="0"/>
              </a:rPr>
              <a:t>// Régions - objet GeoJSONLayer</a:t>
            </a:r>
            <a:endParaRPr lang="fr-F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GeoJSONLayer({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url: </a:t>
            </a:r>
            <a:r>
              <a:rPr lang="fr-FR" sz="13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"http://localhost/json/regions.geojson"</a:t>
            </a:r>
            <a:endParaRPr lang="fr-F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 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 </a:t>
            </a:r>
            <a:r>
              <a:rPr lang="fr-F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map.add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r>
              <a:rPr lang="fr-FR" sz="1300" dirty="0">
                <a:solidFill>
                  <a:srgbClr val="008000"/>
                </a:solidFill>
                <a:latin typeface="Consolas" panose="020B0609020204030204" pitchFamily="49" charset="0"/>
              </a:rPr>
              <a:t>// ajout de la couche à la carte</a:t>
            </a:r>
            <a:endParaRPr lang="fr-F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b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300" dirty="0">
                <a:solidFill>
                  <a:srgbClr val="008000"/>
                </a:solidFill>
                <a:latin typeface="Consolas" panose="020B0609020204030204" pitchFamily="49" charset="0"/>
              </a:rPr>
              <a:t>// Départements - objet GeoJSONLayer</a:t>
            </a:r>
            <a:endParaRPr lang="fr-F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departements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3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GeoJSONLayer({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url: </a:t>
            </a:r>
            <a:r>
              <a:rPr lang="fr-FR" sz="13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"http://localhost/json/departements.geojson"</a:t>
            </a:r>
            <a:endParaRPr lang="fr-FR" sz="13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map.add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300" dirty="0" err="1">
                <a:solidFill>
                  <a:srgbClr val="000000"/>
                </a:solidFill>
                <a:latin typeface="Consolas" panose="020B0609020204030204" pitchFamily="49" charset="0"/>
              </a:rPr>
              <a:t>departements</a:t>
            </a:r>
            <a:r>
              <a:rPr lang="fr-FR" sz="13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r>
              <a:rPr lang="fr-FR" sz="1300" dirty="0">
                <a:solidFill>
                  <a:srgbClr val="008000"/>
                </a:solidFill>
                <a:latin typeface="Consolas" panose="020B0609020204030204" pitchFamily="49" charset="0"/>
              </a:rPr>
              <a:t>// ajout de la couche à la carte</a:t>
            </a:r>
          </a:p>
          <a:p>
            <a:pPr marL="0" indent="0">
              <a:spcBef>
                <a:spcPts val="600"/>
              </a:spcBef>
              <a:buNone/>
            </a:pPr>
            <a:endParaRPr lang="fr-FR" sz="1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chemeClr val="bg1"/>
                </a:solidFill>
              </a:rPr>
              <a:t>Pour réaliser cette exercice, il est nécessaire de disposer d’un fichier .</a:t>
            </a:r>
            <a:r>
              <a:rPr lang="fr-FR" sz="1400" dirty="0" err="1">
                <a:solidFill>
                  <a:schemeClr val="bg1"/>
                </a:solidFill>
              </a:rPr>
              <a:t>geojson</a:t>
            </a:r>
            <a:r>
              <a:rPr lang="fr-FR" sz="1400" dirty="0">
                <a:solidFill>
                  <a:schemeClr val="bg1"/>
                </a:solidFill>
              </a:rPr>
              <a:t> hébergé sur un serveur accessible via </a:t>
            </a:r>
            <a:r>
              <a:rPr lang="fr-FR" sz="1400" dirty="0" err="1">
                <a:solidFill>
                  <a:schemeClr val="bg1"/>
                </a:solidFill>
              </a:rPr>
              <a:t>protocol</a:t>
            </a:r>
            <a:r>
              <a:rPr lang="fr-FR" sz="1400" dirty="0">
                <a:solidFill>
                  <a:schemeClr val="bg1"/>
                </a:solidFill>
              </a:rPr>
              <a:t> HTTP/HTTPS.</a:t>
            </a:r>
          </a:p>
          <a:p>
            <a:pPr>
              <a:spcBef>
                <a:spcPts val="600"/>
              </a:spcBef>
              <a:buFont typeface="Consolas" panose="020B0609020204030204" pitchFamily="49" charset="0"/>
              <a:buChar char="&gt;"/>
            </a:pPr>
            <a:r>
              <a:rPr lang="fr-FR" sz="1400" dirty="0">
                <a:solidFill>
                  <a:schemeClr val="bg1"/>
                </a:solidFill>
              </a:rPr>
              <a:t>Les 2 fichiers .</a:t>
            </a:r>
            <a:r>
              <a:rPr lang="fr-FR" sz="1400" dirty="0" err="1">
                <a:solidFill>
                  <a:schemeClr val="bg1"/>
                </a:solidFill>
              </a:rPr>
              <a:t>geojson</a:t>
            </a:r>
            <a:r>
              <a:rPr lang="fr-FR" sz="1400" dirty="0">
                <a:solidFill>
                  <a:schemeClr val="bg1"/>
                </a:solidFill>
              </a:rPr>
              <a:t> sont ici hébergés sur un serveur Apache en local.</a:t>
            </a:r>
          </a:p>
          <a:p>
            <a:pPr marL="0" indent="0">
              <a:spcBef>
                <a:spcPts val="600"/>
              </a:spcBef>
              <a:buNone/>
            </a:pPr>
            <a:endParaRPr lang="fr-FR" sz="1400" dirty="0">
              <a:solidFill>
                <a:srgbClr val="FF0000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FF0000"/>
                </a:solidFill>
              </a:rPr>
              <a:t>CORS : Si vous rencontrez une erreur de sécurité en raison des restrictions de l’API d’ESRI (</a:t>
            </a:r>
            <a:r>
              <a:rPr lang="fr-FR" sz="1400" b="1" dirty="0">
                <a:solidFill>
                  <a:srgbClr val="FF0000"/>
                </a:solidFill>
              </a:rPr>
              <a:t>CORS Domain</a:t>
            </a:r>
            <a:r>
              <a:rPr lang="fr-FR" sz="1400" dirty="0">
                <a:solidFill>
                  <a:srgbClr val="FF0000"/>
                </a:solidFill>
              </a:rPr>
              <a:t>), utiliser une extension du navigateur pour contourner le problème.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2F3A2D-C13F-40EF-8B71-CA6CC7BDB699}"/>
              </a:ext>
            </a:extLst>
          </p:cNvPr>
          <p:cNvSpPr/>
          <p:nvPr/>
        </p:nvSpPr>
        <p:spPr>
          <a:xfrm>
            <a:off x="6384032" y="3105834"/>
            <a:ext cx="5400600" cy="646331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5C2699"/>
                </a:solidFill>
                <a:latin typeface="Consolas" panose="020B0609020204030204" pitchFamily="49" charset="0"/>
              </a:rPr>
              <a:t>require</a:t>
            </a:r>
            <a:r>
              <a:rPr lang="fr-FR" sz="1200" dirty="0">
                <a:solidFill>
                  <a:srgbClr val="595959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C41A16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C41A16"/>
                </a:solidFill>
                <a:latin typeface="Consolas" panose="020B0609020204030204" pitchFamily="49" charset="0"/>
              </a:rPr>
              <a:t>esri</a:t>
            </a:r>
            <a:r>
              <a:rPr lang="fr-FR" sz="1200" dirty="0">
                <a:solidFill>
                  <a:srgbClr val="C41A16"/>
                </a:solidFill>
                <a:latin typeface="Consolas" panose="020B0609020204030204" pitchFamily="49" charset="0"/>
              </a:rPr>
              <a:t>/</a:t>
            </a:r>
            <a:r>
              <a:rPr lang="fr-FR" sz="1200" dirty="0" err="1">
                <a:solidFill>
                  <a:srgbClr val="C41A16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C41A16"/>
                </a:solidFill>
                <a:latin typeface="Consolas" panose="020B0609020204030204" pitchFamily="49" charset="0"/>
              </a:rPr>
              <a:t>/GeoJSONLayer"</a:t>
            </a:r>
            <a:r>
              <a:rPr lang="fr-FR" sz="1200" dirty="0">
                <a:solidFill>
                  <a:srgbClr val="595959"/>
                </a:solidFill>
                <a:latin typeface="Consolas" panose="020B0609020204030204" pitchFamily="49" charset="0"/>
              </a:rPr>
              <a:t>], </a:t>
            </a:r>
            <a:r>
              <a:rPr lang="fr-FR" sz="1200" b="1" dirty="0" err="1">
                <a:solidFill>
                  <a:srgbClr val="AA0D91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595959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5C2699"/>
                </a:solidFill>
                <a:latin typeface="Consolas" panose="020B0609020204030204" pitchFamily="49" charset="0"/>
              </a:rPr>
              <a:t>GeoJSONLayer</a:t>
            </a:r>
            <a:r>
              <a:rPr lang="fr-FR" sz="1200" dirty="0">
                <a:solidFill>
                  <a:srgbClr val="595959"/>
                </a:solidFill>
                <a:latin typeface="Consolas" panose="020B0609020204030204" pitchFamily="49" charset="0"/>
              </a:rPr>
              <a:t>) { </a:t>
            </a:r>
          </a:p>
          <a:p>
            <a:r>
              <a:rPr lang="fr-FR" sz="1200" i="1" dirty="0">
                <a:solidFill>
                  <a:srgbClr val="006A00"/>
                </a:solidFill>
                <a:latin typeface="Consolas" panose="020B0609020204030204" pitchFamily="49" charset="0"/>
              </a:rPr>
              <a:t>   /* code </a:t>
            </a:r>
            <a:r>
              <a:rPr lang="fr-FR" sz="1200" i="1" dirty="0" err="1">
                <a:solidFill>
                  <a:srgbClr val="006A00"/>
                </a:solidFill>
                <a:latin typeface="Consolas" panose="020B0609020204030204" pitchFamily="49" charset="0"/>
              </a:rPr>
              <a:t>goes</a:t>
            </a:r>
            <a:r>
              <a:rPr lang="fr-FR" sz="1200" i="1" dirty="0">
                <a:solidFill>
                  <a:srgbClr val="006A00"/>
                </a:solidFill>
                <a:latin typeface="Consolas" panose="020B0609020204030204" pitchFamily="49" charset="0"/>
              </a:rPr>
              <a:t> </a:t>
            </a:r>
            <a:r>
              <a:rPr lang="fr-FR" sz="1200" i="1" dirty="0" err="1">
                <a:solidFill>
                  <a:srgbClr val="006A00"/>
                </a:solidFill>
                <a:latin typeface="Consolas" panose="020B0609020204030204" pitchFamily="49" charset="0"/>
              </a:rPr>
              <a:t>here</a:t>
            </a:r>
            <a:r>
              <a:rPr lang="fr-FR" sz="1200" i="1" dirty="0">
                <a:solidFill>
                  <a:srgbClr val="006A00"/>
                </a:solidFill>
                <a:latin typeface="Consolas" panose="020B0609020204030204" pitchFamily="49" charset="0"/>
              </a:rPr>
              <a:t> */</a:t>
            </a:r>
            <a:r>
              <a:rPr lang="fr-FR" sz="12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200" dirty="0">
                <a:solidFill>
                  <a:srgbClr val="595959"/>
                </a:solidFill>
                <a:latin typeface="Consolas" panose="020B0609020204030204" pitchFamily="49" charset="0"/>
              </a:rPr>
              <a:t>});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2784482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Ajouter des couches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  <a:hlinkClick r:id="rId2"/>
              </a:rPr>
              <a:t>GeoJSONLayer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9E908EE8-9CD4-4B5F-AECD-9C5B2EBB2F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4940" y="1340768"/>
            <a:ext cx="5367082" cy="4680520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 startAt="2"/>
            </a:pPr>
            <a:r>
              <a:rPr lang="fr-FR" sz="2800" dirty="0">
                <a:solidFill>
                  <a:schemeClr val="bg1"/>
                </a:solidFill>
              </a:rPr>
              <a:t>Afficher/masquer les couches</a:t>
            </a:r>
          </a:p>
          <a:p>
            <a:pPr>
              <a:spcBef>
                <a:spcPts val="600"/>
              </a:spcBef>
              <a:buFont typeface="Candara" panose="020E0502030303020204" pitchFamily="34" charset="0"/>
              <a:buChar char="&gt;"/>
            </a:pPr>
            <a:endParaRPr lang="en-US" sz="1600" dirty="0">
              <a:solidFill>
                <a:schemeClr val="bg1"/>
              </a:solidFill>
            </a:endParaRPr>
          </a:p>
          <a:p>
            <a:pPr>
              <a:spcBef>
                <a:spcPts val="600"/>
              </a:spcBef>
              <a:buFont typeface="Candara" panose="020E0502030303020204" pitchFamily="34" charset="0"/>
              <a:buChar char="&gt;"/>
            </a:pPr>
            <a:r>
              <a:rPr lang="en-US" sz="1600" dirty="0">
                <a:solidFill>
                  <a:schemeClr val="bg1"/>
                </a:solidFill>
              </a:rPr>
              <a:t>HTML 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&lt;!-- Gestionnaire de couches --&gt;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&lt;div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-control"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esri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-widget"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checkbox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cbDepartements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checked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fr-F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showLayers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)"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cbDepartements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Départements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&lt;div&gt;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&lt;input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checkbox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cbRegions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checked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fr-FR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onChange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showLayers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)"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&lt;label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200" dirty="0">
                <a:solidFill>
                  <a:srgbClr val="FF0000"/>
                </a:solidFill>
                <a:latin typeface="Consolas" panose="020B0609020204030204" pitchFamily="49" charset="0"/>
              </a:rPr>
              <a:t>for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cbRegions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&gt;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Régions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&lt;/label&gt;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200" dirty="0">
                <a:solidFill>
                  <a:srgbClr val="800000"/>
                </a:solidFill>
                <a:latin typeface="Consolas" panose="020B0609020204030204" pitchFamily="49" charset="0"/>
              </a:rPr>
              <a:t>&lt;/div&gt;</a:t>
            </a:r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9" name="Espace réservé du contenu 7">
            <a:extLst>
              <a:ext uri="{FF2B5EF4-FFF2-40B4-BE49-F238E27FC236}">
                <a16:creationId xmlns:a16="http://schemas.microsoft.com/office/drawing/2014/main" id="{1C4FCD82-E37E-4F39-9A24-BB62E4B86524}"/>
              </a:ext>
            </a:extLst>
          </p:cNvPr>
          <p:cNvSpPr txBox="1">
            <a:spLocks/>
          </p:cNvSpPr>
          <p:nvPr/>
        </p:nvSpPr>
        <p:spPr>
          <a:xfrm>
            <a:off x="6744072" y="1875960"/>
            <a:ext cx="4680515" cy="447423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08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830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317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060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  <a:buFont typeface="Candara" panose="020E0502030303020204" pitchFamily="34" charset="0"/>
              <a:buChar char="&gt;"/>
            </a:pPr>
            <a:r>
              <a:rPr lang="fr-FR" sz="2300" dirty="0">
                <a:solidFill>
                  <a:schemeClr val="bg1"/>
                </a:solidFill>
              </a:rPr>
              <a:t>JavaScript :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8000"/>
                </a:solidFill>
                <a:latin typeface="Consolas" panose="020B0609020204030204" pitchFamily="49" charset="0"/>
              </a:rPr>
              <a:t> * Afficher / Masquer les couches vecteurs</a:t>
            </a:r>
            <a:endParaRPr lang="fr-F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8000"/>
                </a:solidFill>
                <a:latin typeface="Consolas" panose="020B0609020204030204" pitchFamily="49" charset="0"/>
              </a:rPr>
              <a:t> * 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@param</a:t>
            </a:r>
            <a:r>
              <a:rPr lang="fr-FR" sz="1700" dirty="0">
                <a:solidFill>
                  <a:srgbClr val="008000"/>
                </a:solidFill>
                <a:latin typeface="Consolas" panose="020B0609020204030204" pitchFamily="49" charset="0"/>
              </a:rPr>
              <a:t> {booléen} </a:t>
            </a:r>
            <a:r>
              <a:rPr lang="fr-FR" sz="1700" dirty="0" err="1">
                <a:solidFill>
                  <a:srgbClr val="008000"/>
                </a:solidFill>
                <a:latin typeface="Consolas" panose="020B0609020204030204" pitchFamily="49" charset="0"/>
              </a:rPr>
              <a:t>checkbox</a:t>
            </a:r>
            <a:r>
              <a:rPr lang="fr-FR" sz="1700" dirty="0">
                <a:solidFill>
                  <a:srgbClr val="008000"/>
                </a:solidFill>
                <a:latin typeface="Consolas" panose="020B0609020204030204" pitchFamily="49" charset="0"/>
              </a:rPr>
              <a:t> </a:t>
            </a:r>
            <a:endParaRPr lang="fr-F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8000"/>
                </a:solidFill>
                <a:latin typeface="Consolas" panose="020B0609020204030204" pitchFamily="49" charset="0"/>
              </a:rPr>
              <a:t> */</a:t>
            </a:r>
            <a:endParaRPr lang="fr-FR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showLayers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checkbox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(checkbox.id == </a:t>
            </a:r>
            <a:r>
              <a:rPr lang="fr-FR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cbDepartements</a:t>
            </a:r>
            <a:r>
              <a:rPr lang="fr-FR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checkbox.checked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departements.visible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 </a:t>
            </a:r>
            <a:r>
              <a:rPr lang="fr-F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departements.visible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(checkbox.id == </a:t>
            </a:r>
            <a:r>
              <a:rPr lang="fr-FR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cbRegions</a:t>
            </a:r>
            <a:r>
              <a:rPr lang="fr-FR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checkbox.checked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regions.visible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 </a:t>
            </a:r>
            <a:r>
              <a:rPr lang="fr-FR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regions.visible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7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7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8449232-FF4D-44B9-A54A-4EEAD5CA5928}"/>
              </a:ext>
            </a:extLst>
          </p:cNvPr>
          <p:cNvCxnSpPr>
            <a:cxnSpLocks/>
          </p:cNvCxnSpPr>
          <p:nvPr/>
        </p:nvCxnSpPr>
        <p:spPr>
          <a:xfrm>
            <a:off x="6384032" y="2564904"/>
            <a:ext cx="0" cy="3240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696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Ajouter des couches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  <a:hlinkClick r:id="rId2"/>
              </a:rPr>
              <a:t>GeoJSONLayer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BCCA49-8EC4-49B1-A12C-F92C12C35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28800"/>
            <a:ext cx="9144000" cy="4176464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 startAt="3"/>
            </a:pPr>
            <a:r>
              <a:rPr lang="fr-FR" sz="3400" dirty="0">
                <a:solidFill>
                  <a:schemeClr val="bg1"/>
                </a:solidFill>
              </a:rPr>
              <a:t>Ajouter la propriété </a:t>
            </a:r>
            <a:r>
              <a:rPr lang="fr-FR" sz="3400" b="1" dirty="0" err="1">
                <a:solidFill>
                  <a:schemeClr val="bg1"/>
                </a:solidFill>
                <a:latin typeface="+mj-lt"/>
              </a:rPr>
              <a:t>renderer</a:t>
            </a:r>
            <a:r>
              <a:rPr lang="fr-FR" sz="3400" dirty="0">
                <a:solidFill>
                  <a:schemeClr val="bg1"/>
                </a:solidFill>
              </a:rPr>
              <a:t>  pour définir la symbologie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GeoJSONLayer({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url: </a:t>
            </a:r>
            <a:r>
              <a:rPr lang="fr-FR" sz="1800" dirty="0">
                <a:solidFill>
                  <a:srgbClr val="A31515"/>
                </a:solidFill>
                <a:latin typeface="Consolas" panose="020B0609020204030204" pitchFamily="49" charset="0"/>
              </a:rPr>
              <a:t>"http://localhost/json/regions.geojson"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 </a:t>
            </a:r>
            <a:r>
              <a:rPr lang="fr-FR" sz="2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renderer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    type: </a:t>
            </a:r>
            <a:r>
              <a:rPr lang="fr-FR" sz="21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"simple"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  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 </a:t>
            </a:r>
            <a:r>
              <a:rPr lang="fr-FR" sz="21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autocasts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as new </a:t>
            </a:r>
            <a:r>
              <a:rPr lang="fr-FR" sz="21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SimpleRenderer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fr-FR" sz="21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    </a:t>
            </a:r>
            <a:r>
              <a:rPr lang="fr-FR" sz="2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symbol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       type: </a:t>
            </a:r>
            <a:r>
              <a:rPr lang="fr-FR" sz="21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"simple-</a:t>
            </a:r>
            <a:r>
              <a:rPr lang="fr-FR" sz="21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fill</a:t>
            </a:r>
            <a:r>
              <a:rPr lang="fr-FR" sz="21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  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 </a:t>
            </a:r>
            <a:r>
              <a:rPr lang="fr-FR" sz="21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autocasts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as new </a:t>
            </a:r>
            <a:r>
              <a:rPr lang="fr-FR" sz="21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SimpleFillSymbol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fr-FR" sz="21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       </a:t>
            </a:r>
            <a:r>
              <a:rPr lang="fr-FR" sz="2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color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 {a:</a:t>
            </a:r>
            <a:r>
              <a:rPr lang="fr-FR" sz="2100" dirty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0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,r:</a:t>
            </a:r>
            <a:r>
              <a:rPr lang="fr-FR" sz="2100" dirty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255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,g:</a:t>
            </a:r>
            <a:r>
              <a:rPr lang="fr-FR" sz="2100" dirty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255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,b:</a:t>
            </a:r>
            <a:r>
              <a:rPr lang="fr-FR" sz="2100" dirty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255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}, 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 RGBA</a:t>
            </a:r>
            <a:endParaRPr lang="fr-FR" sz="21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       </a:t>
            </a:r>
            <a:r>
              <a:rPr lang="fr-FR" sz="2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outline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 {  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// </a:t>
            </a:r>
            <a:r>
              <a:rPr lang="fr-FR" sz="21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autocasts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as new </a:t>
            </a:r>
            <a:r>
              <a:rPr lang="fr-FR" sz="2100" dirty="0" err="1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SimpleLineSymbol</a:t>
            </a:r>
            <a:r>
              <a:rPr lang="fr-FR" sz="2100" dirty="0">
                <a:solidFill>
                  <a:srgbClr val="008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</a:t>
            </a:r>
            <a:endParaRPr lang="fr-FR" sz="21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          </a:t>
            </a:r>
            <a:r>
              <a:rPr lang="fr-FR" sz="2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width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fr-FR" sz="2100" dirty="0">
                <a:solidFill>
                  <a:srgbClr val="098658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3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          </a:t>
            </a:r>
            <a:r>
              <a:rPr lang="fr-FR" sz="21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color</a:t>
            </a: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: </a:t>
            </a:r>
            <a:r>
              <a:rPr lang="fr-FR" sz="21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"black"</a:t>
            </a:r>
            <a:endParaRPr lang="fr-FR" sz="2100" dirty="0">
              <a:solidFill>
                <a:srgbClr val="0000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21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       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map.add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);  </a:t>
            </a:r>
            <a:r>
              <a:rPr lang="fr-FR" sz="1800" dirty="0">
                <a:solidFill>
                  <a:srgbClr val="008000"/>
                </a:solidFill>
                <a:latin typeface="Consolas" panose="020B0609020204030204" pitchFamily="49" charset="0"/>
              </a:rPr>
              <a:t>// ajout de la couche à la carte</a:t>
            </a:r>
            <a:endParaRPr lang="fr-FR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0310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Ajouter des couches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  <a:hlinkClick r:id="rId2"/>
              </a:rPr>
              <a:t>GeoJSONLayer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BCCA49-8EC4-49B1-A12C-F92C12C35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28800"/>
            <a:ext cx="9144000" cy="4176464"/>
          </a:xfrm>
        </p:spPr>
        <p:txBody>
          <a:bodyPr>
            <a:normAutofit fontScale="62500" lnSpcReduction="20000"/>
          </a:bodyPr>
          <a:lstStyle/>
          <a:p>
            <a:pPr marL="914400" indent="-914400">
              <a:spcBef>
                <a:spcPts val="600"/>
              </a:spcBef>
              <a:buFont typeface="+mj-lt"/>
              <a:buAutoNum type="arabicPeriod" startAt="4"/>
            </a:pPr>
            <a:r>
              <a:rPr lang="fr-FR" sz="4500" dirty="0">
                <a:solidFill>
                  <a:schemeClr val="bg1"/>
                </a:solidFill>
              </a:rPr>
              <a:t>Activer/Configurer les popup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900" dirty="0">
                <a:solidFill>
                  <a:srgbClr val="008000"/>
                </a:solidFill>
                <a:latin typeface="Consolas" panose="020B0609020204030204" pitchFamily="49" charset="0"/>
              </a:rPr>
              <a:t>// Template de la popup</a:t>
            </a:r>
            <a:endParaRPr lang="fr-FR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9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template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=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900" dirty="0">
                <a:solidFill>
                  <a:srgbClr val="A31515"/>
                </a:solidFill>
                <a:latin typeface="Consolas" panose="020B0609020204030204" pitchFamily="49" charset="0"/>
              </a:rPr>
              <a:t>"{nom}"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content: [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type: </a:t>
            </a:r>
            <a:r>
              <a:rPr lang="fr-FR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fields</a:t>
            </a:r>
            <a:r>
              <a:rPr lang="fr-FR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</a:t>
            </a:r>
            <a:r>
              <a:rPr lang="fr-FR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fieldInfos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: [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    </a:t>
            </a:r>
            <a:r>
              <a:rPr lang="fr-FR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fieldName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900" dirty="0">
                <a:solidFill>
                  <a:srgbClr val="A31515"/>
                </a:solidFill>
                <a:latin typeface="Consolas" panose="020B0609020204030204" pitchFamily="49" charset="0"/>
              </a:rPr>
              <a:t>"code"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    label: </a:t>
            </a:r>
            <a:r>
              <a:rPr lang="fr-FR" sz="1900" dirty="0">
                <a:solidFill>
                  <a:srgbClr val="A31515"/>
                </a:solidFill>
                <a:latin typeface="Consolas" panose="020B0609020204030204" pitchFamily="49" charset="0"/>
              </a:rPr>
              <a:t>"Code"</a:t>
            </a:r>
            <a:endParaRPr lang="fr-FR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    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}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};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900" dirty="0">
                <a:solidFill>
                  <a:srgbClr val="008000"/>
                </a:solidFill>
                <a:latin typeface="Consolas" panose="020B0609020204030204" pitchFamily="49" charset="0"/>
              </a:rPr>
              <a:t>// Activer les popup</a:t>
            </a:r>
            <a:endParaRPr lang="fr-FR" sz="1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departements.popupTemplate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template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regions.popupTemplate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template</a:t>
            </a:r>
            <a:r>
              <a:rPr lang="fr-FR" sz="19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DEAEBF3-1D31-4811-9D08-7074A090D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2348880"/>
            <a:ext cx="4847766" cy="314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52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b="1" dirty="0"/>
              <a:t>Introduction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4000" y="1268760"/>
            <a:ext cx="9144000" cy="5040560"/>
          </a:xfrm>
        </p:spPr>
        <p:txBody>
          <a:bodyPr rtlCol="0">
            <a:normAutofit/>
          </a:bodyPr>
          <a:lstStyle/>
          <a:p>
            <a:pPr rtl="0"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bg1"/>
                </a:solidFill>
              </a:rPr>
              <a:t>API</a:t>
            </a:r>
            <a:r>
              <a:rPr lang="fr-FR" dirty="0">
                <a:solidFill>
                  <a:schemeClr val="bg1"/>
                </a:solidFill>
              </a:rPr>
              <a:t> : Application </a:t>
            </a:r>
            <a:r>
              <a:rPr lang="fr-FR" dirty="0" err="1">
                <a:solidFill>
                  <a:schemeClr val="bg1"/>
                </a:solidFill>
              </a:rPr>
              <a:t>Programming</a:t>
            </a:r>
            <a:r>
              <a:rPr lang="fr-FR" dirty="0">
                <a:solidFill>
                  <a:schemeClr val="bg1"/>
                </a:solidFill>
              </a:rPr>
              <a:t> Interface</a:t>
            </a:r>
          </a:p>
          <a:p>
            <a:pPr lvl="1"/>
            <a:r>
              <a:rPr lang="fr-FR" b="1" dirty="0" err="1">
                <a:solidFill>
                  <a:schemeClr val="bg1"/>
                </a:solidFill>
              </a:rPr>
              <a:t>OpenLayers</a:t>
            </a:r>
            <a:r>
              <a:rPr lang="fr-FR" dirty="0">
                <a:solidFill>
                  <a:schemeClr val="bg1"/>
                </a:solidFill>
              </a:rPr>
              <a:t> - </a:t>
            </a:r>
            <a:r>
              <a:rPr lang="fr-FR" dirty="0">
                <a:hlinkClick r:id="rId2"/>
              </a:rPr>
              <a:t>https://openlayers.org/</a:t>
            </a:r>
            <a:endParaRPr lang="fr-FR" dirty="0"/>
          </a:p>
          <a:p>
            <a:pPr lvl="2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OpenSource</a:t>
            </a:r>
            <a:r>
              <a:rPr lang="fr-FR" dirty="0">
                <a:solidFill>
                  <a:schemeClr val="bg1"/>
                </a:solidFill>
              </a:rPr>
              <a:t>, communauté importante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V3 : répandu, plus accessible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V5 : dernière version, plus complexe mais plus rapide (nécessite </a:t>
            </a:r>
            <a:r>
              <a:rPr lang="fr-FR" dirty="0">
                <a:hlinkClick r:id="rId3"/>
              </a:rPr>
              <a:t>Node.js</a:t>
            </a:r>
            <a:r>
              <a:rPr lang="fr-FR" dirty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fr-FR" b="1" dirty="0">
                <a:solidFill>
                  <a:schemeClr val="bg1"/>
                </a:solidFill>
              </a:rPr>
              <a:t>ArcGIS API for JavaScript - </a:t>
            </a:r>
            <a:r>
              <a:rPr lang="fr-FR" dirty="0">
                <a:hlinkClick r:id="rId4"/>
              </a:rPr>
              <a:t>https://developers.arcgis.com/javascript/</a:t>
            </a:r>
            <a:endParaRPr lang="fr-FR" b="1" dirty="0"/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V4 : 3D web </a:t>
            </a:r>
            <a:r>
              <a:rPr lang="fr-FR" dirty="0" err="1">
                <a:solidFill>
                  <a:schemeClr val="bg1"/>
                </a:solidFill>
              </a:rPr>
              <a:t>apps</a:t>
            </a:r>
            <a:r>
              <a:rPr lang="fr-FR" dirty="0">
                <a:solidFill>
                  <a:schemeClr val="bg1"/>
                </a:solidFill>
              </a:rPr>
              <a:t> – ArcGIS Server</a:t>
            </a:r>
          </a:p>
          <a:p>
            <a:pPr lvl="2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esri</a:t>
            </a:r>
            <a:r>
              <a:rPr lang="fr-FR" dirty="0">
                <a:solidFill>
                  <a:schemeClr val="bg1"/>
                </a:solidFill>
              </a:rPr>
              <a:t> : gratuit à </a:t>
            </a:r>
            <a:r>
              <a:rPr lang="fr-FR" u="sng" dirty="0">
                <a:solidFill>
                  <a:schemeClr val="bg1"/>
                </a:solidFill>
              </a:rPr>
              <a:t>usage on commerciale</a:t>
            </a:r>
          </a:p>
          <a:p>
            <a:pPr lvl="1"/>
            <a:r>
              <a:rPr lang="fr-FR" b="1" dirty="0" err="1">
                <a:solidFill>
                  <a:schemeClr val="bg1"/>
                </a:solidFill>
              </a:rPr>
              <a:t>Leaflet</a:t>
            </a:r>
            <a:r>
              <a:rPr lang="fr-FR" dirty="0">
                <a:solidFill>
                  <a:schemeClr val="bg1"/>
                </a:solidFill>
              </a:rPr>
              <a:t> - </a:t>
            </a:r>
            <a:r>
              <a:rPr lang="fr-FR" dirty="0">
                <a:hlinkClick r:id="rId5"/>
              </a:rPr>
              <a:t>https://leafletjs.com/</a:t>
            </a:r>
            <a:endParaRPr lang="fr-FR" dirty="0"/>
          </a:p>
          <a:p>
            <a:pPr lvl="2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OpenSource</a:t>
            </a:r>
            <a:r>
              <a:rPr lang="fr-FR" dirty="0">
                <a:solidFill>
                  <a:schemeClr val="bg1"/>
                </a:solidFill>
              </a:rPr>
              <a:t> + plugin Mapbox.js : </a:t>
            </a:r>
            <a:r>
              <a:rPr lang="fr-FR" dirty="0">
                <a:hlinkClick r:id="rId6"/>
              </a:rPr>
              <a:t>https://docs.mapbox.com/help/glossary/mapbox-js/</a:t>
            </a:r>
            <a:endParaRPr lang="fr-FR" dirty="0"/>
          </a:p>
          <a:p>
            <a:pPr rtl="0">
              <a:buFont typeface="Wingdings" panose="05000000000000000000" pitchFamily="2" charset="2"/>
              <a:buChar char="v"/>
            </a:pPr>
            <a:r>
              <a:rPr lang="fr-FR" b="1" dirty="0">
                <a:solidFill>
                  <a:schemeClr val="bg1"/>
                </a:solidFill>
              </a:rPr>
              <a:t>Outil</a:t>
            </a:r>
            <a:r>
              <a:rPr lang="fr-FR" dirty="0">
                <a:solidFill>
                  <a:schemeClr val="bg1"/>
                </a:solidFill>
              </a:rPr>
              <a:t> :</a:t>
            </a:r>
          </a:p>
          <a:p>
            <a:pPr lvl="1"/>
            <a:r>
              <a:rPr lang="fr-FR" b="1" dirty="0" err="1">
                <a:solidFill>
                  <a:schemeClr val="bg1"/>
                </a:solidFill>
              </a:rPr>
              <a:t>GitLab</a:t>
            </a:r>
            <a:r>
              <a:rPr lang="fr-FR" b="1" dirty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: logiciel libre</a:t>
            </a:r>
          </a:p>
          <a:p>
            <a:pPr lvl="2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Versionning</a:t>
            </a:r>
            <a:r>
              <a:rPr lang="fr-FR" dirty="0">
                <a:solidFill>
                  <a:schemeClr val="bg1"/>
                </a:solidFill>
              </a:rPr>
              <a:t>, sauvegarde des sources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Partage de code et collaboration sur un projet</a:t>
            </a:r>
          </a:p>
        </p:txBody>
      </p:sp>
    </p:spTree>
    <p:extLst>
      <p:ext uri="{BB962C8B-B14F-4D97-AF65-F5344CB8AC3E}">
        <p14:creationId xmlns:p14="http://schemas.microsoft.com/office/powerpoint/2010/main" val="1885064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Enrichir la carte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  <a:hlinkClick r:id="rId2"/>
              </a:rPr>
              <a:t>ScaleBar widget</a:t>
            </a:r>
            <a:endParaRPr lang="fr-FR" sz="31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BCCA49-8EC4-49B1-A12C-F92C12C35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556792"/>
            <a:ext cx="9144000" cy="3816424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fr-FR" sz="2800" dirty="0">
                <a:solidFill>
                  <a:schemeClr val="bg1"/>
                </a:solidFill>
              </a:rPr>
              <a:t> Ajouter l’échelle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Echelle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scaleBar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ScaleBar({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unit: 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metric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Ajout du widget à la carte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view.ui.add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scaleBar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position: 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bottom-left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D3588-100F-4265-8ABA-AA6779B594D3}"/>
              </a:ext>
            </a:extLst>
          </p:cNvPr>
          <p:cNvSpPr/>
          <p:nvPr/>
        </p:nvSpPr>
        <p:spPr>
          <a:xfrm>
            <a:off x="1991544" y="5157192"/>
            <a:ext cx="5616624" cy="73866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5C2699"/>
                </a:solidFill>
                <a:latin typeface="Consolas" panose="020B0609020204030204" pitchFamily="49" charset="0"/>
              </a:rPr>
              <a:t>require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([</a:t>
            </a:r>
            <a:r>
              <a:rPr lang="fr-FR" sz="1400" dirty="0">
                <a:solidFill>
                  <a:srgbClr val="C41A16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C41A16"/>
                </a:solidFill>
                <a:latin typeface="Consolas" panose="020B0609020204030204" pitchFamily="49" charset="0"/>
              </a:rPr>
              <a:t>esri</a:t>
            </a:r>
            <a:r>
              <a:rPr lang="fr-FR" sz="1400" dirty="0">
                <a:solidFill>
                  <a:srgbClr val="C41A16"/>
                </a:solidFill>
                <a:latin typeface="Consolas" panose="020B0609020204030204" pitchFamily="49" charset="0"/>
              </a:rPr>
              <a:t>/widgets/ScaleBar"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], </a:t>
            </a:r>
            <a:r>
              <a:rPr lang="fr-FR" sz="1400" b="1" dirty="0" err="1">
                <a:solidFill>
                  <a:srgbClr val="AA0D91"/>
                </a:solidFill>
                <a:latin typeface="Consolas" panose="020B0609020204030204" pitchFamily="49" charset="0"/>
              </a:rPr>
              <a:t>function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C41A16"/>
                </a:solidFill>
                <a:latin typeface="Consolas" panose="020B0609020204030204" pitchFamily="49" charset="0"/>
              </a:rPr>
              <a:t>ScaleBar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) { </a:t>
            </a:r>
          </a:p>
          <a:p>
            <a:r>
              <a:rPr lang="fr-FR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  /* code </a:t>
            </a:r>
            <a:r>
              <a:rPr lang="fr-FR" sz="1400" i="1" dirty="0" err="1">
                <a:solidFill>
                  <a:srgbClr val="006A00"/>
                </a:solidFill>
                <a:latin typeface="Consolas" panose="020B0609020204030204" pitchFamily="49" charset="0"/>
              </a:rPr>
              <a:t>goes</a:t>
            </a:r>
            <a:r>
              <a:rPr lang="fr-FR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</a:t>
            </a:r>
            <a:r>
              <a:rPr lang="fr-FR" sz="1400" i="1" dirty="0" err="1">
                <a:solidFill>
                  <a:srgbClr val="006A00"/>
                </a:solidFill>
                <a:latin typeface="Consolas" panose="020B0609020204030204" pitchFamily="49" charset="0"/>
              </a:rPr>
              <a:t>here</a:t>
            </a:r>
            <a:r>
              <a:rPr lang="fr-FR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*/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});</a:t>
            </a:r>
            <a:endParaRPr lang="fr-FR" sz="1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370E29B-1027-4C8B-827A-EDF90F6B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84" y="1867640"/>
            <a:ext cx="5616624" cy="297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052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Enrichir la carte </a:t>
            </a:r>
            <a:r>
              <a:rPr lang="fr-FR" sz="3100" dirty="0">
                <a:solidFill>
                  <a:schemeClr val="tx1">
                    <a:lumMod val="65000"/>
                  </a:schemeClr>
                </a:solidFill>
                <a:hlinkClick r:id="rId2"/>
              </a:rPr>
              <a:t>Legend widget</a:t>
            </a:r>
            <a:endParaRPr lang="fr-FR" sz="31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BCCA49-8EC4-49B1-A12C-F92C12C35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486503"/>
            <a:ext cx="9144000" cy="3884993"/>
          </a:xfrm>
        </p:spPr>
        <p:txBody>
          <a:bodyPr>
            <a:normAutofit lnSpcReduction="10000"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 startAt="2"/>
            </a:pPr>
            <a:r>
              <a:rPr lang="fr-FR" sz="2800" dirty="0">
                <a:solidFill>
                  <a:schemeClr val="bg1"/>
                </a:solidFill>
              </a:rPr>
              <a:t> Ajouter la légende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Légende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legend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Legend({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layerInfos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[{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layer: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regions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"Régions"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{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layer: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departements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title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"Département"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}]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});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view.ui.add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legend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« top-</a:t>
            </a:r>
            <a:r>
              <a:rPr lang="fr-FR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left</a:t>
            </a:r>
            <a:r>
              <a:rPr lang="fr-FR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400" dirty="0">
                <a:solidFill>
                  <a:srgbClr val="008000"/>
                </a:solidFill>
                <a:latin typeface="Consolas" panose="020B0609020204030204" pitchFamily="49" charset="0"/>
              </a:rPr>
              <a:t>// Ajout du widget à la carte</a:t>
            </a:r>
            <a:endParaRPr 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0D3588-100F-4265-8ABA-AA6779B594D3}"/>
              </a:ext>
            </a:extLst>
          </p:cNvPr>
          <p:cNvSpPr/>
          <p:nvPr/>
        </p:nvSpPr>
        <p:spPr>
          <a:xfrm>
            <a:off x="3935760" y="5377945"/>
            <a:ext cx="5400600" cy="738664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1400" dirty="0" err="1">
                <a:solidFill>
                  <a:srgbClr val="5C2699"/>
                </a:solidFill>
                <a:latin typeface="Consolas" panose="020B0609020204030204" pitchFamily="49" charset="0"/>
              </a:rPr>
              <a:t>require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([</a:t>
            </a:r>
            <a:r>
              <a:rPr lang="fr-FR" sz="1400" dirty="0">
                <a:solidFill>
                  <a:srgbClr val="C41A16"/>
                </a:solidFill>
                <a:latin typeface="Consolas" panose="020B0609020204030204" pitchFamily="49" charset="0"/>
              </a:rPr>
              <a:t>"</a:t>
            </a:r>
            <a:r>
              <a:rPr lang="fr-FR" sz="1400" dirty="0" err="1">
                <a:solidFill>
                  <a:srgbClr val="C41A16"/>
                </a:solidFill>
                <a:latin typeface="Consolas" panose="020B0609020204030204" pitchFamily="49" charset="0"/>
              </a:rPr>
              <a:t>esri</a:t>
            </a:r>
            <a:r>
              <a:rPr lang="fr-FR" sz="1400" dirty="0">
                <a:solidFill>
                  <a:srgbClr val="C41A16"/>
                </a:solidFill>
                <a:latin typeface="Consolas" panose="020B0609020204030204" pitchFamily="49" charset="0"/>
              </a:rPr>
              <a:t>/widgets/Legend"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], </a:t>
            </a:r>
            <a:r>
              <a:rPr lang="fr-FR" sz="1400" b="1" dirty="0" err="1">
                <a:solidFill>
                  <a:srgbClr val="AA0D91"/>
                </a:solidFill>
                <a:latin typeface="Consolas" panose="020B0609020204030204" pitchFamily="49" charset="0"/>
              </a:rPr>
              <a:t>function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(</a:t>
            </a:r>
            <a:r>
              <a:rPr lang="fr-FR" sz="1400" dirty="0">
                <a:solidFill>
                  <a:srgbClr val="5C2699"/>
                </a:solidFill>
                <a:latin typeface="Consolas" panose="020B0609020204030204" pitchFamily="49" charset="0"/>
              </a:rPr>
              <a:t>Legend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) { </a:t>
            </a:r>
          </a:p>
          <a:p>
            <a:r>
              <a:rPr lang="fr-FR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  /* code </a:t>
            </a:r>
            <a:r>
              <a:rPr lang="fr-FR" sz="1400" i="1" dirty="0" err="1">
                <a:solidFill>
                  <a:srgbClr val="006A00"/>
                </a:solidFill>
                <a:latin typeface="Consolas" panose="020B0609020204030204" pitchFamily="49" charset="0"/>
              </a:rPr>
              <a:t>goes</a:t>
            </a:r>
            <a:r>
              <a:rPr lang="fr-FR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</a:t>
            </a:r>
            <a:r>
              <a:rPr lang="fr-FR" sz="1400" i="1" dirty="0" err="1">
                <a:solidFill>
                  <a:srgbClr val="006A00"/>
                </a:solidFill>
                <a:latin typeface="Consolas" panose="020B0609020204030204" pitchFamily="49" charset="0"/>
              </a:rPr>
              <a:t>here</a:t>
            </a:r>
            <a:r>
              <a:rPr lang="fr-FR" sz="1400" i="1" dirty="0">
                <a:solidFill>
                  <a:srgbClr val="006A00"/>
                </a:solidFill>
                <a:latin typeface="Consolas" panose="020B0609020204030204" pitchFamily="49" charset="0"/>
              </a:rPr>
              <a:t> */</a:t>
            </a:r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fr-FR" sz="1400" dirty="0">
                <a:solidFill>
                  <a:srgbClr val="595959"/>
                </a:solidFill>
                <a:latin typeface="Consolas" panose="020B0609020204030204" pitchFamily="49" charset="0"/>
              </a:rPr>
              <a:t>});</a:t>
            </a:r>
            <a:endParaRPr lang="fr-FR" sz="14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23B670E-8DA2-4EEA-BB62-84956614C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60" y="1491092"/>
            <a:ext cx="3262333" cy="3155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103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br>
              <a:rPr lang="fr-FR" b="1" dirty="0"/>
            </a:br>
            <a:r>
              <a:rPr lang="fr-FR" b="1" dirty="0"/>
              <a:t>Allez plus loin… </a:t>
            </a:r>
            <a:r>
              <a:rPr lang="fr-FR" sz="3600" dirty="0">
                <a:solidFill>
                  <a:schemeClr val="tx1">
                    <a:lumMod val="65000"/>
                  </a:schemeClr>
                </a:solidFill>
                <a:hlinkClick r:id="rId2"/>
              </a:rPr>
              <a:t>Sample Code</a:t>
            </a:r>
            <a:r>
              <a:rPr lang="fr-FR" b="1" dirty="0"/>
              <a:t> </a:t>
            </a:r>
            <a:endParaRPr lang="fr-FR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EBCCA49-8EC4-49B1-A12C-F92C12C35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28800"/>
            <a:ext cx="9144000" cy="4536504"/>
          </a:xfrm>
        </p:spPr>
        <p:txBody>
          <a:bodyPr>
            <a:normAutofit/>
          </a:bodyPr>
          <a:lstStyle/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Récupérer  et ajouter à la carte des données à exploiter :</a:t>
            </a:r>
          </a:p>
          <a:p>
            <a:pPr lvl="1">
              <a:spcBef>
                <a:spcPts val="600"/>
              </a:spcBef>
            </a:pPr>
            <a:r>
              <a:rPr lang="fr-FR" dirty="0">
                <a:solidFill>
                  <a:schemeClr val="accent3"/>
                </a:solidFill>
              </a:rPr>
              <a:t>Fichiers </a:t>
            </a:r>
            <a:r>
              <a:rPr lang="fr-FR" dirty="0" err="1">
                <a:solidFill>
                  <a:schemeClr val="accent3"/>
                </a:solidFill>
              </a:rPr>
              <a:t>GeoJSON</a:t>
            </a:r>
            <a:endParaRPr lang="fr-FR" dirty="0">
              <a:solidFill>
                <a:schemeClr val="accent3"/>
              </a:solidFill>
            </a:endParaRPr>
          </a:p>
          <a:p>
            <a:pPr lvl="1">
              <a:spcBef>
                <a:spcPts val="600"/>
              </a:spcBef>
            </a:pPr>
            <a:r>
              <a:rPr lang="fr-FR" dirty="0">
                <a:solidFill>
                  <a:schemeClr val="accent3"/>
                </a:solidFill>
              </a:rPr>
              <a:t>Services ArcGIS REST</a:t>
            </a:r>
          </a:p>
          <a:p>
            <a:pPr lvl="1">
              <a:spcBef>
                <a:spcPts val="600"/>
              </a:spcBef>
            </a:pPr>
            <a:r>
              <a:rPr lang="fr-FR" dirty="0">
                <a:solidFill>
                  <a:schemeClr val="accent3"/>
                </a:solidFill>
              </a:rPr>
              <a:t>Services WMS / WMTS</a:t>
            </a:r>
          </a:p>
          <a:p>
            <a:pPr marL="514350" indent="-514350">
              <a:spcBef>
                <a:spcPts val="600"/>
              </a:spcBef>
              <a:buFont typeface="+mj-lt"/>
              <a:buAutoNum type="arabicPeriod"/>
            </a:pPr>
            <a:r>
              <a:rPr lang="fr-FR" sz="3200" dirty="0">
                <a:solidFill>
                  <a:schemeClr val="bg1"/>
                </a:solidFill>
              </a:rPr>
              <a:t>Ajouter d’autres widgets à la carte</a:t>
            </a:r>
          </a:p>
          <a:p>
            <a:pPr lvl="1">
              <a:spcBef>
                <a:spcPts val="600"/>
              </a:spcBef>
            </a:pPr>
            <a:r>
              <a:rPr lang="fr-FR" dirty="0">
                <a:solidFill>
                  <a:schemeClr val="accent3"/>
                </a:solidFill>
              </a:rPr>
              <a:t>Ajouter des fonctionnalités « widgets », exemple :</a:t>
            </a:r>
          </a:p>
          <a:p>
            <a:pPr lvl="2">
              <a:spcBef>
                <a:spcPts val="600"/>
              </a:spcBef>
            </a:pPr>
            <a:r>
              <a:rPr lang="fr-FR" dirty="0">
                <a:solidFill>
                  <a:schemeClr val="accent3"/>
                </a:solidFill>
                <a:hlinkClick r:id="rId3"/>
              </a:rPr>
              <a:t>Géosignets</a:t>
            </a:r>
            <a:endParaRPr lang="fr-FR" dirty="0">
              <a:solidFill>
                <a:schemeClr val="accent3"/>
              </a:solidFill>
            </a:endParaRPr>
          </a:p>
          <a:p>
            <a:pPr lvl="2">
              <a:spcBef>
                <a:spcPts val="600"/>
              </a:spcBef>
            </a:pPr>
            <a:r>
              <a:rPr lang="fr-FR" dirty="0">
                <a:solidFill>
                  <a:schemeClr val="accent3"/>
                </a:solidFill>
                <a:hlinkClick r:id="rId4"/>
              </a:rPr>
              <a:t>Impression</a:t>
            </a:r>
            <a:endParaRPr lang="fr-FR" dirty="0">
              <a:solidFill>
                <a:schemeClr val="accent3"/>
              </a:solidFill>
            </a:endParaRPr>
          </a:p>
          <a:p>
            <a:pPr lvl="2">
              <a:spcBef>
                <a:spcPts val="600"/>
              </a:spcBef>
            </a:pPr>
            <a:r>
              <a:rPr lang="fr-FR" dirty="0">
                <a:solidFill>
                  <a:schemeClr val="accent3"/>
                </a:solidFill>
                <a:hlinkClick r:id="rId5"/>
              </a:rPr>
              <a:t>Outils de mesure</a:t>
            </a:r>
            <a:endParaRPr lang="fr-FR" dirty="0">
              <a:solidFill>
                <a:schemeClr val="accent3"/>
              </a:solidFill>
            </a:endParaRPr>
          </a:p>
          <a:p>
            <a:pPr lvl="2">
              <a:spcBef>
                <a:spcPts val="600"/>
              </a:spcBef>
            </a:pPr>
            <a:r>
              <a:rPr lang="fr-FR" dirty="0">
                <a:solidFill>
                  <a:schemeClr val="accent3"/>
                </a:solidFill>
                <a:hlinkClick r:id="rId6"/>
              </a:rPr>
              <a:t>Coordonnées</a:t>
            </a:r>
            <a:endParaRPr lang="fr-FR" dirty="0">
              <a:solidFill>
                <a:schemeClr val="accent3"/>
              </a:solidFill>
            </a:endParaRPr>
          </a:p>
          <a:p>
            <a:pPr lvl="2">
              <a:spcBef>
                <a:spcPts val="600"/>
              </a:spcBef>
            </a:pPr>
            <a:endParaRPr lang="fr-FR" i="1" dirty="0">
              <a:solidFill>
                <a:schemeClr val="accent3"/>
              </a:solidFill>
            </a:endParaRPr>
          </a:p>
          <a:p>
            <a:pPr lvl="2">
              <a:spcBef>
                <a:spcPts val="600"/>
              </a:spcBef>
            </a:pPr>
            <a:endParaRPr lang="fr-FR" i="1" dirty="0">
              <a:solidFill>
                <a:schemeClr val="accent3"/>
              </a:solidFill>
            </a:endParaRPr>
          </a:p>
          <a:p>
            <a:pPr marL="0" indent="0">
              <a:spcBef>
                <a:spcPts val="600"/>
              </a:spcBef>
              <a:buNone/>
            </a:pPr>
            <a:endParaRPr lang="fr-F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831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6000" b="1" dirty="0">
                <a:solidFill>
                  <a:schemeClr val="bg1"/>
                </a:solidFill>
              </a:rPr>
              <a:t>Martin DELSINNE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fr-FR" sz="2400" b="1" dirty="0"/>
              <a:t>mdelsinne@gmail.com</a:t>
            </a:r>
          </a:p>
        </p:txBody>
      </p:sp>
    </p:spTree>
    <p:extLst>
      <p:ext uri="{BB962C8B-B14F-4D97-AF65-F5344CB8AC3E}">
        <p14:creationId xmlns:p14="http://schemas.microsoft.com/office/powerpoint/2010/main" val="291884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 rtlCol="0">
            <a:normAutofit fontScale="90000"/>
          </a:bodyPr>
          <a:lstStyle/>
          <a:p>
            <a:pPr rtl="0"/>
            <a:r>
              <a:rPr lang="fr-FR" b="1" dirty="0"/>
              <a:t>Introduction</a:t>
            </a:r>
          </a:p>
        </p:txBody>
      </p:sp>
      <p:sp>
        <p:nvSpPr>
          <p:cNvPr id="14" name="Espace réservé du contenu 13"/>
          <p:cNvSpPr>
            <a:spLocks noGrp="1"/>
          </p:cNvSpPr>
          <p:nvPr>
            <p:ph idx="1"/>
          </p:nvPr>
        </p:nvSpPr>
        <p:spPr>
          <a:xfrm>
            <a:off x="1524000" y="1340768"/>
            <a:ext cx="9252520" cy="4968552"/>
          </a:xfrm>
        </p:spPr>
        <p:txBody>
          <a:bodyPr rtlCol="0">
            <a:normAutofit lnSpcReduction="10000"/>
          </a:bodyPr>
          <a:lstStyle/>
          <a:p>
            <a:pPr rtl="0">
              <a:buFont typeface="Wingdings" panose="05000000000000000000" pitchFamily="2" charset="2"/>
              <a:buChar char="v"/>
            </a:pPr>
            <a:r>
              <a:rPr lang="fr-FR" b="1" dirty="0" err="1">
                <a:solidFill>
                  <a:schemeClr val="bg1"/>
                </a:solidFill>
              </a:rPr>
              <a:t>OpenData</a:t>
            </a:r>
            <a:r>
              <a:rPr lang="fr-FR" dirty="0">
                <a:solidFill>
                  <a:schemeClr val="bg1"/>
                </a:solidFill>
              </a:rPr>
              <a:t> : </a:t>
            </a:r>
          </a:p>
          <a:p>
            <a:pPr lvl="1"/>
            <a:r>
              <a:rPr lang="fr-FR" b="1" dirty="0" err="1">
                <a:solidFill>
                  <a:schemeClr val="bg1"/>
                </a:solidFill>
              </a:rPr>
              <a:t>OpenStreetMap</a:t>
            </a:r>
            <a:r>
              <a:rPr lang="fr-FR" dirty="0">
                <a:solidFill>
                  <a:schemeClr val="bg1"/>
                </a:solidFill>
              </a:rPr>
              <a:t> - </a:t>
            </a:r>
            <a:r>
              <a:rPr lang="fr-FR" dirty="0">
                <a:hlinkClick r:id="rId3"/>
              </a:rPr>
              <a:t>https://www.openstreetmap.fr/</a:t>
            </a:r>
            <a:endParaRPr lang="fr-FR" dirty="0"/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Offre un service de fond de carte assez détaillé gratuit à l’échelle du monde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Base de données libre - </a:t>
            </a:r>
            <a:r>
              <a:rPr lang="fr-FR" dirty="0">
                <a:hlinkClick r:id="rId4"/>
              </a:rPr>
              <a:t>https://www.data.gouv.fr/fr/organizations/openstreetmap/</a:t>
            </a:r>
            <a:endParaRPr lang="fr-FR" dirty="0"/>
          </a:p>
          <a:p>
            <a:pPr lvl="1"/>
            <a:endParaRPr lang="fr-FR" b="1" dirty="0"/>
          </a:p>
          <a:p>
            <a:pPr lvl="1"/>
            <a:r>
              <a:rPr lang="fr-FR" b="1" dirty="0" err="1">
                <a:solidFill>
                  <a:schemeClr val="bg1"/>
                </a:solidFill>
              </a:rPr>
              <a:t>GeoServer</a:t>
            </a:r>
            <a:r>
              <a:rPr lang="fr-FR" b="1" dirty="0">
                <a:solidFill>
                  <a:schemeClr val="bg1"/>
                </a:solidFill>
              </a:rPr>
              <a:t> - </a:t>
            </a:r>
            <a:r>
              <a:rPr lang="fr-FR" dirty="0">
                <a:hlinkClick r:id="rId5"/>
              </a:rPr>
              <a:t>http://geoserver.org/</a:t>
            </a:r>
            <a:endParaRPr lang="fr-FR" b="1" dirty="0"/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Serveur cartographique </a:t>
            </a:r>
            <a:r>
              <a:rPr lang="fr-FR" dirty="0" err="1">
                <a:solidFill>
                  <a:schemeClr val="bg1"/>
                </a:solidFill>
              </a:rPr>
              <a:t>OpenSource</a:t>
            </a:r>
            <a:endParaRPr lang="fr-FR" dirty="0">
              <a:solidFill>
                <a:schemeClr val="bg1"/>
              </a:solidFill>
            </a:endParaRP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Diffusion de données spatiales : services WMS, WFS, WMTS, etc.</a:t>
            </a:r>
          </a:p>
          <a:p>
            <a:pPr lvl="1"/>
            <a:endParaRPr lang="fr-FR" b="1" dirty="0"/>
          </a:p>
          <a:p>
            <a:pPr lvl="1"/>
            <a:r>
              <a:rPr lang="fr-FR" b="1" dirty="0" err="1">
                <a:solidFill>
                  <a:schemeClr val="bg1"/>
                </a:solidFill>
              </a:rPr>
              <a:t>GéoPortail</a:t>
            </a:r>
            <a:r>
              <a:rPr lang="fr-FR" dirty="0">
                <a:solidFill>
                  <a:schemeClr val="bg1"/>
                </a:solidFill>
              </a:rPr>
              <a:t> - </a:t>
            </a:r>
            <a:r>
              <a:rPr lang="fr-FR" dirty="0">
                <a:hlinkClick r:id="rId6"/>
              </a:rPr>
              <a:t>http://professionnels.ign.fr/</a:t>
            </a:r>
            <a:endParaRPr lang="fr-FR" dirty="0"/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API et catalogue de données et services</a:t>
            </a:r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Inscrivez-vous !</a:t>
            </a:r>
          </a:p>
          <a:p>
            <a:pPr lvl="1"/>
            <a:endParaRPr lang="fr-FR" b="1" dirty="0"/>
          </a:p>
          <a:p>
            <a:pPr lvl="1"/>
            <a:r>
              <a:rPr lang="fr-FR" b="1" dirty="0">
                <a:solidFill>
                  <a:schemeClr val="bg1"/>
                </a:solidFill>
              </a:rPr>
              <a:t>ArcGIS hub </a:t>
            </a:r>
            <a:r>
              <a:rPr lang="fr-FR" dirty="0">
                <a:solidFill>
                  <a:schemeClr val="bg1"/>
                </a:solidFill>
              </a:rPr>
              <a:t>: </a:t>
            </a:r>
            <a:r>
              <a:rPr lang="fr-FR" dirty="0">
                <a:hlinkClick r:id="rId7"/>
              </a:rPr>
              <a:t>https://hub.arcgis.com/pages/open-data</a:t>
            </a:r>
            <a:endParaRPr lang="fr-FR" dirty="0"/>
          </a:p>
          <a:p>
            <a:pPr lvl="2">
              <a:buFontTx/>
              <a:buChar char="-"/>
            </a:pPr>
            <a:r>
              <a:rPr lang="fr-FR" dirty="0">
                <a:solidFill>
                  <a:schemeClr val="bg1"/>
                </a:solidFill>
              </a:rPr>
              <a:t>Données libres accès – services REST ArcGIS</a:t>
            </a:r>
          </a:p>
        </p:txBody>
      </p:sp>
    </p:spTree>
    <p:extLst>
      <p:ext uri="{BB962C8B-B14F-4D97-AF65-F5344CB8AC3E}">
        <p14:creationId xmlns:p14="http://schemas.microsoft.com/office/powerpoint/2010/main" val="137597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127448" y="1483661"/>
            <a:ext cx="10009112" cy="4465619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>
                <a:solidFill>
                  <a:schemeClr val="bg1"/>
                </a:solidFill>
              </a:rPr>
              <a:t>Installer </a:t>
            </a:r>
            <a:r>
              <a:rPr lang="fr-FR" b="1" dirty="0">
                <a:solidFill>
                  <a:schemeClr val="bg1"/>
                </a:solidFill>
              </a:rPr>
              <a:t>Visual Studio Code</a:t>
            </a:r>
            <a:r>
              <a:rPr lang="fr-FR" dirty="0">
                <a:solidFill>
                  <a:schemeClr val="bg1"/>
                </a:solidFill>
              </a:rPr>
              <a:t> - </a:t>
            </a:r>
            <a:r>
              <a:rPr lang="fr-FR" dirty="0">
                <a:hlinkClick r:id="rId3"/>
              </a:rPr>
              <a:t>https://code.visualstudio.com/</a:t>
            </a:r>
            <a:endParaRPr lang="fr-FR" dirty="0"/>
          </a:p>
          <a:p>
            <a:pPr lvl="1"/>
            <a:r>
              <a:rPr lang="fr-FR" dirty="0">
                <a:solidFill>
                  <a:schemeClr val="bg1"/>
                </a:solidFill>
              </a:rPr>
              <a:t>Editeur de code (léger et gratuit fournit par Microsoft)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Disponible sur Windows / Mac / Linux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Conçu pour le web (JavaScript nativement supporté), peut être extensible à d’autres langages de programmation (Python, C/C++, C#) en installant des extensions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Possibilité d’installer de nombreuses extensions via la </a:t>
            </a:r>
            <a:r>
              <a:rPr lang="fr-FR" dirty="0" err="1">
                <a:solidFill>
                  <a:schemeClr val="bg1"/>
                </a:solidFill>
              </a:rPr>
              <a:t>marketplace</a:t>
            </a:r>
            <a:endParaRPr lang="fr-FR" dirty="0">
              <a:solidFill>
                <a:schemeClr val="bg1"/>
              </a:solidFill>
            </a:endParaRPr>
          </a:p>
          <a:p>
            <a:pPr lvl="2">
              <a:buFontTx/>
              <a:buChar char="-"/>
            </a:pPr>
            <a:r>
              <a:rPr lang="fr-FR" dirty="0" err="1">
                <a:solidFill>
                  <a:schemeClr val="bg1"/>
                </a:solidFill>
              </a:rPr>
              <a:t>ESLient</a:t>
            </a:r>
            <a:r>
              <a:rPr lang="fr-FR" dirty="0">
                <a:solidFill>
                  <a:schemeClr val="bg1"/>
                </a:solidFill>
              </a:rPr>
              <a:t>, Debugger for chrome, GitHub intégration, etc.</a:t>
            </a:r>
          </a:p>
          <a:p>
            <a:pPr marL="685800" lvl="2" indent="0">
              <a:buNone/>
            </a:pPr>
            <a:endParaRPr lang="fr-FR" b="1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b="1" dirty="0">
                <a:solidFill>
                  <a:schemeClr val="bg1"/>
                </a:solidFill>
              </a:rPr>
              <a:t>Workspace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Choisir son espace de travail, ex : </a:t>
            </a:r>
            <a:r>
              <a:rPr lang="fr-FR" i="1" dirty="0">
                <a:solidFill>
                  <a:schemeClr val="bg1"/>
                </a:solidFill>
              </a:rPr>
              <a:t>C:\vscode-workspace\formation_javascript-2020</a:t>
            </a:r>
          </a:p>
          <a:p>
            <a:pPr lvl="1"/>
            <a:r>
              <a:rPr lang="fr-FR" dirty="0">
                <a:solidFill>
                  <a:schemeClr val="bg1"/>
                </a:solidFill>
              </a:rPr>
              <a:t>Créer un nouveau dossier qui sera la racine du site web ainsi qu’un fichier </a:t>
            </a:r>
            <a:r>
              <a:rPr lang="fr-FR" dirty="0" err="1">
                <a:solidFill>
                  <a:schemeClr val="bg1"/>
                </a:solidFill>
              </a:rPr>
              <a:t>css</a:t>
            </a:r>
            <a:r>
              <a:rPr lang="fr-FR" dirty="0">
                <a:solidFill>
                  <a:schemeClr val="bg1"/>
                </a:solidFill>
              </a:rPr>
              <a:t> pour le style, un fichier </a:t>
            </a:r>
            <a:r>
              <a:rPr lang="fr-FR" dirty="0" err="1">
                <a:solidFill>
                  <a:schemeClr val="bg1"/>
                </a:solidFill>
              </a:rPr>
              <a:t>js</a:t>
            </a:r>
            <a:r>
              <a:rPr lang="fr-FR" dirty="0">
                <a:solidFill>
                  <a:schemeClr val="bg1"/>
                </a:solidFill>
              </a:rPr>
              <a:t> pour notre script JavaScript ainsi qu’un fichier html d’index de notre site web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</p:txBody>
      </p:sp>
      <p:pic>
        <p:nvPicPr>
          <p:cNvPr id="4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392" y="1340768"/>
            <a:ext cx="633133" cy="630409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1127448" y="494334"/>
            <a:ext cx="9130077" cy="630410"/>
          </a:xfrm>
        </p:spPr>
        <p:txBody>
          <a:bodyPr>
            <a:normAutofit/>
          </a:bodyPr>
          <a:lstStyle/>
          <a:p>
            <a:r>
              <a:rPr lang="fr-FR" sz="3100" b="1" dirty="0"/>
              <a:t>Préparer son environnement de </a:t>
            </a:r>
            <a:r>
              <a:rPr lang="fr-FR" sz="3100" b="1" dirty="0" err="1"/>
              <a:t>dev</a:t>
            </a:r>
            <a:endParaRPr lang="fr-FR" sz="3100" b="1" dirty="0"/>
          </a:p>
        </p:txBody>
      </p:sp>
    </p:spTree>
    <p:extLst>
      <p:ext uri="{BB962C8B-B14F-4D97-AF65-F5344CB8AC3E}">
        <p14:creationId xmlns:p14="http://schemas.microsoft.com/office/powerpoint/2010/main" val="1837066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Les fondamentaux de JavaScript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1728" y="1257724"/>
            <a:ext cx="9148544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</a:rPr>
              <a:t>Affecter une valeur à une variable</a:t>
            </a:r>
            <a:endParaRPr lang="fr-FR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ES6 (2015) : let pour déclarer une variable (var fonctionne toujours)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"Hello World"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String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Affectation d’une nouvelle valeur '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' de type booléen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Boolean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0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Affectation d’un Entier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&lt;= </a:t>
            </a:r>
            <a:r>
              <a:rPr lang="fr-FR" sz="1600" dirty="0">
                <a:solidFill>
                  <a:srgbClr val="098658"/>
                </a:solidFill>
                <a:latin typeface="Consolas" panose="020B0609020204030204" pitchFamily="49" charset="0"/>
              </a:rPr>
              <a:t>5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 {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Boucle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while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, avec opérateur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console.log(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Integer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++;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Incrémentation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94800" y="4749639"/>
            <a:ext cx="9173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</a:rPr>
              <a:t>Interactions avec l’utilisateur</a:t>
            </a:r>
            <a:endParaRPr lang="fr-FR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prompt() – boîte de dialogue pour saisir un message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prompt(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"Entrez votre prénom :"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 </a:t>
            </a: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alert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() – boîte de dialogue pour afficher de la chaine de caractère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alert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"Bonjour, 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+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22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Les fondamentaux de JavaScript</a:t>
            </a:r>
          </a:p>
        </p:txBody>
      </p:sp>
      <p:sp>
        <p:nvSpPr>
          <p:cNvPr id="4" name="Rectangle 3"/>
          <p:cNvSpPr/>
          <p:nvPr/>
        </p:nvSpPr>
        <p:spPr>
          <a:xfrm>
            <a:off x="1524000" y="3181687"/>
            <a:ext cx="9173200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</a:rPr>
              <a:t>Découverte des fonctions </a:t>
            </a:r>
            <a:endParaRPr lang="fr-FR" sz="20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 Déclaration d'une fonction avec 1 paramètre 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direBonjour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(param1) {</a:t>
            </a: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 à exécuter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"Bonjour, 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+param1);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"Début du programme"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direBonjour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Appel de la fonction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"Fin du programme"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B7245-E8DA-47D7-A513-5CCD552619A2}"/>
              </a:ext>
            </a:extLst>
          </p:cNvPr>
          <p:cNvSpPr/>
          <p:nvPr/>
        </p:nvSpPr>
        <p:spPr>
          <a:xfrm>
            <a:off x="1524000" y="1556792"/>
            <a:ext cx="9173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</a:rPr>
              <a:t>Les Conditions if… </a:t>
            </a:r>
            <a:r>
              <a:rPr lang="fr-FR" sz="2000" b="1" dirty="0" err="1">
                <a:solidFill>
                  <a:schemeClr val="bg1"/>
                </a:solidFill>
              </a:rPr>
              <a:t>else</a:t>
            </a:r>
            <a:r>
              <a:rPr lang="fr-FR" sz="2000" b="1" dirty="0">
                <a:solidFill>
                  <a:schemeClr val="bg1"/>
                </a:solidFill>
              </a:rPr>
              <a:t>…/ Opérateurs ||… &amp;&amp;… </a:t>
            </a:r>
            <a:endParaRPr lang="fr-FR" sz="20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 Si prénom indéfini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||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 alors se nomme 'toto'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0421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523528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Les fondamentaux de JavaScript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1B7245-E8DA-47D7-A513-5CCD552619A2}"/>
              </a:ext>
            </a:extLst>
          </p:cNvPr>
          <p:cNvSpPr/>
          <p:nvPr/>
        </p:nvSpPr>
        <p:spPr>
          <a:xfrm>
            <a:off x="1524000" y="1268760"/>
            <a:ext cx="9756576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panose="05000000000000000000" pitchFamily="2" charset="2"/>
              <a:buChar char="v"/>
            </a:pPr>
            <a:r>
              <a:rPr lang="fr-FR" sz="2000" b="1" dirty="0">
                <a:solidFill>
                  <a:schemeClr val="bg1"/>
                </a:solidFill>
              </a:rPr>
              <a:t>Les objets</a:t>
            </a:r>
            <a:endParaRPr lang="fr-FR" sz="20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Création d'un objet JS -- C'est comme un .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 !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"Création d'un objet JS"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monObjet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{};</a:t>
            </a: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Gestion des erreurs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Init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monObjet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= {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_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: 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,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propriété '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', valeur de la variable '</a:t>
            </a:r>
            <a:r>
              <a:rPr lang="fr-FR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' : string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_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direBonjour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 {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méthode : fonction dédiée à l'objet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  console.log(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"Bonjour, je suis 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prenom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 </a:t>
            </a:r>
            <a:r>
              <a:rPr lang="fr-FR" sz="16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error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 {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  console.log(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"Impossible de créer l'objet JS !"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Fin de création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>
                <a:solidFill>
                  <a:srgbClr val="A31515"/>
                </a:solidFill>
                <a:latin typeface="Consolas" panose="020B0609020204030204" pitchFamily="49" charset="0"/>
              </a:rPr>
              <a:t>"Objet JS créé ! "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monObjet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monObjet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._</a:t>
            </a:r>
            <a:r>
              <a:rPr lang="fr-F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direBonjour</a:t>
            </a:r>
            <a:r>
              <a:rPr lang="fr-FR" sz="1600" dirty="0">
                <a:solidFill>
                  <a:srgbClr val="000000"/>
                </a:solidFill>
                <a:latin typeface="Consolas" panose="020B0609020204030204" pitchFamily="49" charset="0"/>
              </a:rPr>
              <a:t>()); </a:t>
            </a:r>
            <a:r>
              <a:rPr lang="fr-FR" sz="1600" dirty="0">
                <a:solidFill>
                  <a:srgbClr val="008000"/>
                </a:solidFill>
                <a:latin typeface="Consolas" panose="020B0609020204030204" pitchFamily="49" charset="0"/>
              </a:rPr>
              <a:t>// Appel de la méthode</a:t>
            </a:r>
            <a:endParaRPr 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160208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ie informatique 16: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788_TF02901026_TF02901026.potx" id="{5B96A3B2-8F6C-4C57-AD71-65ECFD3B95A9}" vid="{BBAB43E6-1C62-4FD6-865E-EDACF7274DEC}"/>
    </a:ext>
  </a:extLst>
</a:theme>
</file>

<file path=ppt/theme/theme2.xml><?xml version="1.0" encoding="utf-8"?>
<a:theme xmlns:a="http://schemas.openxmlformats.org/drawingml/2006/main" name="Thèm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1566889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2012-05-23T08:44:00+00:00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TP102901017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836753</LocLastLocAttemptVersionLookup>
    <IsSearchable xmlns="4873beb7-5857-4685-be1f-d57550cc96cc">true</IsSearchable>
    <TemplateTemplateType xmlns="4873beb7-5857-4685-be1f-d57550cc96cc">PowerPoint Design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REDMOND\v-anij</DisplayName>
        <AccountId>2469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098515-0C12-46CF-BC7C-69B4A13CD5FA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B5C6E15-39DC-470B-9445-F754B94580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1558</Words>
  <Application>Microsoft Office PowerPoint</Application>
  <PresentationFormat>Grand écran</PresentationFormat>
  <Paragraphs>764</Paragraphs>
  <Slides>43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0" baseType="lpstr">
      <vt:lpstr>Arial</vt:lpstr>
      <vt:lpstr>Candara</vt:lpstr>
      <vt:lpstr>Consolas</vt:lpstr>
      <vt:lpstr>Menlo</vt:lpstr>
      <vt:lpstr>Myriad Pro</vt:lpstr>
      <vt:lpstr>Wingdings</vt:lpstr>
      <vt:lpstr>Technologie informatique 16:9</vt:lpstr>
      <vt:lpstr>JavaScript</vt:lpstr>
      <vt:lpstr>Débuter en JavaScript</vt:lpstr>
      <vt:lpstr>Introduction</vt:lpstr>
      <vt:lpstr>Introduction</vt:lpstr>
      <vt:lpstr>Introduction</vt:lpstr>
      <vt:lpstr>Préparer son environnement de dev</vt:lpstr>
      <vt:lpstr>Les fondamentaux de JavaScript</vt:lpstr>
      <vt:lpstr>Les fondamentaux de JavaScript</vt:lpstr>
      <vt:lpstr>Les fondamentaux de JavaScript</vt:lpstr>
      <vt:lpstr>Les fondamentaux de JavaScript</vt:lpstr>
      <vt:lpstr>Les fondamentaux de JavaScript</vt:lpstr>
      <vt:lpstr>Les fondamentaux du JavaScript – RAPPEL !!!</vt:lpstr>
      <vt:lpstr>Les fondamentaux du JavaScript – Exercice</vt:lpstr>
      <vt:lpstr>Initiation à OpenLayers</vt:lpstr>
      <vt:lpstr>Nouvelle carte ol.Map</vt:lpstr>
      <vt:lpstr>Nouvelle carte ol.Map</vt:lpstr>
      <vt:lpstr>Nouvelle carte ol.Map</vt:lpstr>
      <vt:lpstr>Ajouter des éléments à la carte ol.control</vt:lpstr>
      <vt:lpstr>Ajouter des éléments à la carte ol.control</vt:lpstr>
      <vt:lpstr>Ajouter une couche raster ol.layer.Tile</vt:lpstr>
      <vt:lpstr>Ajouter une couche raster ol.layer.Tile</vt:lpstr>
      <vt:lpstr>Ajouter une couche raster ol.layer.Tile</vt:lpstr>
      <vt:lpstr>Ajouter une couche raster ol.layer.Tile</vt:lpstr>
      <vt:lpstr>Ajouter une couche vecteur ol.layer.Vector</vt:lpstr>
      <vt:lpstr>Ajouter une couche vecteur ol.layer.Vector</vt:lpstr>
      <vt:lpstr>Ajouter une couche vecteur ol.layer.Vector</vt:lpstr>
      <vt:lpstr> Afficher une popup ol.Overlay</vt:lpstr>
      <vt:lpstr> Afficher une popup ol.Overlay</vt:lpstr>
      <vt:lpstr> Afficher une popup ol.Overlay</vt:lpstr>
      <vt:lpstr>ArcGIS API for JavaScript</vt:lpstr>
      <vt:lpstr> ArcGIS API for Javascript V4 </vt:lpstr>
      <vt:lpstr> Créer une carte 2D/3D</vt:lpstr>
      <vt:lpstr> Ajouter des widgets UI</vt:lpstr>
      <vt:lpstr> Ajouter des widgets UI</vt:lpstr>
      <vt:lpstr> Ajouter des widgets UI</vt:lpstr>
      <vt:lpstr> Ajouter des couches GeoJSONLayer</vt:lpstr>
      <vt:lpstr> Ajouter des couches GeoJSONLayer</vt:lpstr>
      <vt:lpstr> Ajouter des couches GeoJSONLayer</vt:lpstr>
      <vt:lpstr> Ajouter des couches GeoJSONLayer</vt:lpstr>
      <vt:lpstr> Enrichir la carte ScaleBar widget</vt:lpstr>
      <vt:lpstr> Enrichir la carte Legend widget</vt:lpstr>
      <vt:lpstr> Allez plus loin… Sample Code </vt:lpstr>
      <vt:lpstr>Martin DELSINNE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JavaScript G2M - 2020</dc:title>
  <dc:creator/>
  <cp:lastModifiedBy/>
  <cp:revision>1</cp:revision>
  <dcterms:created xsi:type="dcterms:W3CDTF">2020-02-11T15:57:05Z</dcterms:created>
  <dcterms:modified xsi:type="dcterms:W3CDTF">2020-03-28T16:13:10Z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